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3431059978" r:id="rId1"/>
  </p:sldMasterIdLst>
  <p:sldIdLst>
    <p:sldId id="11088003" r:id="rId2"/>
    <p:sldId id="11088033" r:id="rId3"/>
    <p:sldId id="11088034" r:id="rId4"/>
    <p:sldId id="11088035" r:id="rId5"/>
    <p:sldId id="11088036" r:id="rId6"/>
    <p:sldId id="11088037" r:id="rId7"/>
    <p:sldId id="11088039" r:id="rId8"/>
    <p:sldId id="11088040" r:id="rId9"/>
    <p:sldId id="11088073" r:id="rId10"/>
    <p:sldId id="11088041" r:id="rId11"/>
    <p:sldId id="11088074" r:id="rId12"/>
    <p:sldId id="11088075" r:id="rId13"/>
    <p:sldId id="11088047" r:id="rId14"/>
    <p:sldId id="11088076" r:id="rId15"/>
    <p:sldId id="11088078" r:id="rId16"/>
    <p:sldId id="11088077" r:id="rId17"/>
    <p:sldId id="11088050" r:id="rId18"/>
    <p:sldId id="11088079" r:id="rId19"/>
    <p:sldId id="11088053" r:id="rId20"/>
    <p:sldId id="11088081" r:id="rId21"/>
    <p:sldId id="11088080" r:id="rId22"/>
    <p:sldId id="11088057" r:id="rId23"/>
    <p:sldId id="11088082" r:id="rId24"/>
    <p:sldId id="11088084" r:id="rId25"/>
    <p:sldId id="11088083" r:id="rId26"/>
    <p:sldId id="11088059" r:id="rId27"/>
    <p:sldId id="11088087" r:id="rId28"/>
    <p:sldId id="11088086" r:id="rId29"/>
    <p:sldId id="11088085" r:id="rId30"/>
    <p:sldId id="11088061" r:id="rId31"/>
    <p:sldId id="11088064" r:id="rId32"/>
    <p:sldId id="11088088" r:id="rId33"/>
    <p:sldId id="11088071" r:id="rId34"/>
    <p:sldId id="11088072" r:id="rId35"/>
  </p:sldIdLst>
  <p:sldSz cx="24384000" cy="13716000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>
        <p:scale>
          <a:sx n="40" d="100"/>
          <a:sy n="40" d="100"/>
        </p:scale>
        <p:origin x="-546" y="-14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28263" cy="737282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>
          <a:xfrm>
            <a:off x="1676401" y="730257"/>
            <a:ext cx="21031200" cy="2651126"/>
          </a:xfrm>
          <a:prstGeom prst="rect">
            <a:avLst/>
          </a:prstGeom>
        </p:spPr>
        <p:txBody>
          <a:bodyPr lIns="182871" tIns="91435" rIns="182871" bIns="91435"/>
          <a:lstStyle>
            <a:lvl1pPr algn="ctr">
              <a:defRPr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>
          <a:xfrm>
            <a:off x="1676401" y="3651251"/>
            <a:ext cx="21031200" cy="8702679"/>
          </a:xfrm>
          <a:prstGeom prst="rect">
            <a:avLst/>
          </a:prstGeom>
        </p:spPr>
        <p:txBody>
          <a:bodyPr lIns="182871" tIns="91435" rIns="182871" bIns="91435"/>
          <a:lstStyle>
            <a:lvl1pPr>
              <a:defRPr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 b="1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 b="1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1" y="12712706"/>
            <a:ext cx="5486400" cy="730251"/>
          </a:xfrm>
          <a:prstGeom prst="rect">
            <a:avLst/>
          </a:prstGeom>
        </p:spPr>
        <p:txBody>
          <a:bodyPr lIns="182871" tIns="91435" rIns="182871" bIns="91435"/>
          <a:lstStyle/>
          <a:p>
            <a:fld id="{E470E433-D0EE-4287-AE23-6ECC2B7F4F5D}" type="datetimeFigureOut">
              <a:rPr lang="zh-CN" altLang="en-US" smtClean="0"/>
              <a:pPr/>
              <a:t>2020-07-14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2" y="12712706"/>
            <a:ext cx="8229599" cy="730251"/>
          </a:xfrm>
          <a:prstGeom prst="rect">
            <a:avLst/>
          </a:prstGeom>
        </p:spPr>
        <p:txBody>
          <a:bodyPr lIns="182871" tIns="91435" rIns="182871" bIns="91435"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1" y="12712706"/>
            <a:ext cx="5486400" cy="730251"/>
          </a:xfrm>
          <a:prstGeom prst="rect">
            <a:avLst/>
          </a:prstGeom>
        </p:spPr>
        <p:txBody>
          <a:bodyPr lIns="182871" tIns="91435" rIns="182871" bIns="91435"/>
          <a:lstStyle/>
          <a:p>
            <a:fld id="{29D25566-2A81-498E-BA54-724291B47D7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8586" name="矩形 6"/>
          <p:cNvSpPr/>
          <p:nvPr userDrawn="1"/>
        </p:nvSpPr>
        <p:spPr bwMode="auto">
          <a:xfrm>
            <a:off x="19958033" y="9723"/>
            <a:ext cx="4425966" cy="7238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89" tIns="108845" rIns="217689" bIns="10884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dirty="0"/>
          </a:p>
        </p:txBody>
      </p:sp>
      <p:sp>
        <p:nvSpPr>
          <p:cNvPr id="1048587" name="矩形 10"/>
          <p:cNvSpPr>
            <a:spLocks noChangeArrowheads="1"/>
          </p:cNvSpPr>
          <p:nvPr userDrawn="1"/>
        </p:nvSpPr>
        <p:spPr bwMode="auto">
          <a:xfrm>
            <a:off x="20322417" y="115903"/>
            <a:ext cx="7451726" cy="511154"/>
          </a:xfrm>
          <a:prstGeom prst="rect">
            <a:avLst/>
          </a:prstGeom>
          <a:noFill/>
          <a:ln>
            <a:noFill/>
          </a:ln>
        </p:spPr>
        <p:txBody>
          <a:bodyPr lIns="110084" tIns="55041" rIns="110084" bIns="5504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旺点软件    </a:t>
            </a: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www.jete.cn</a:t>
            </a:r>
            <a:endParaRPr lang="zh-CN" altLang="en-US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52" name="内容占位符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" y="0"/>
            <a:ext cx="2476810" cy="989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985634206" r:id="rId1"/>
    <p:sldLayoutId id="343105997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" Target="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Picture" descr="Picture"/>
          <p:cNvPicPr>
            <a:picLocks noChangeAspect="1"/>
          </p:cNvPicPr>
          <p:nvPr/>
        </p:nvPicPr>
        <p:blipFill>
          <a:blip r:embed="rId2" cstate="print">
            <a:alphaModFix amt="88000"/>
          </a:blip>
          <a:stretch>
            <a:fillRect/>
          </a:stretch>
        </p:blipFill>
        <p:spPr>
          <a:xfrm>
            <a:off x="-325025" y="3634081"/>
            <a:ext cx="25034050" cy="5651029"/>
          </a:xfrm>
          <a:prstGeom prst="rect">
            <a:avLst/>
          </a:prstGeom>
        </p:spPr>
      </p:pic>
      <p:pic>
        <p:nvPicPr>
          <p:cNvPr id="1868" name="Picture" descr="Picture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878725" y="2148965"/>
            <a:ext cx="2970231" cy="2970231"/>
          </a:xfrm>
          <a:prstGeom prst="rect">
            <a:avLst/>
          </a:prstGeom>
        </p:spPr>
      </p:pic>
      <p:pic>
        <p:nvPicPr>
          <p:cNvPr id="2337" name="Picture" descr="Picture"/>
          <p:cNvPicPr>
            <a:picLocks noChangeAspect="1"/>
          </p:cNvPicPr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925769" y="2889014"/>
            <a:ext cx="1152720" cy="1152720"/>
          </a:xfrm>
          <a:prstGeom prst="rect">
            <a:avLst/>
          </a:prstGeom>
        </p:spPr>
      </p:pic>
      <p:sp>
        <p:nvSpPr>
          <p:cNvPr id="2806" name="文本"/>
          <p:cNvSpPr>
            <a:spLocks noGrp="1"/>
          </p:cNvSpPr>
          <p:nvPr>
            <p:ph type="ctrTitle"/>
          </p:nvPr>
        </p:nvSpPr>
        <p:spPr>
          <a:xfrm>
            <a:off x="3804930" y="4666933"/>
            <a:ext cx="17125244" cy="250793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12920"/>
              </a:lnSpc>
            </a:pPr>
            <a:r>
              <a:rPr lang="zh-CN" altLang="en-US" sz="10767" b="0" i="0" u="none" spc="2153" dirty="0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AaHeiTi" charset="-122"/>
              </a:rPr>
              <a:t>旺点</a:t>
            </a:r>
            <a:r>
              <a:rPr lang="en-US" altLang="zh-CN" sz="10767" b="0" i="0" u="none" spc="2153" dirty="0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AaHeiTi" charset="-122"/>
              </a:rPr>
              <a:t>5A</a:t>
            </a:r>
            <a:r>
              <a:rPr lang="zh-CN" altLang="en-US" sz="10767" b="0" i="0" u="none" spc="2153" dirty="0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AaHeiTi" charset="-122"/>
              </a:rPr>
              <a:t>版升级培训</a:t>
            </a:r>
            <a:endParaRPr kumimoji="1" lang="zh-CN" altLang="en-US" sz="20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801" name="文本"/>
          <p:cNvSpPr>
            <a:spLocks noGrp="1"/>
          </p:cNvSpPr>
          <p:nvPr>
            <p:ph type="ctrTitle"/>
          </p:nvPr>
        </p:nvSpPr>
        <p:spPr>
          <a:xfrm>
            <a:off x="6587364" y="7174871"/>
            <a:ext cx="11408037" cy="93167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4800"/>
              </a:lnSpc>
            </a:pPr>
            <a:r>
              <a:rPr lang="zh-CN" altLang="en-US" sz="4000" spc="800" dirty="0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学会这些功能让门店店务管理轻松、高效</a:t>
            </a:r>
            <a:endParaRPr kumimoji="1" lang="zh-CN" altLang="en-US" sz="20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731789" y="0"/>
            <a:ext cx="4628148" cy="72189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0068675" y="126486"/>
            <a:ext cx="4074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旺点软件  </a:t>
            </a:r>
            <a:r>
              <a:rPr lang="en-US" altLang="zh-CN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www.jete.cn</a:t>
            </a:r>
            <a:endParaRPr lang="zh-CN" altLang="en-US" sz="2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-266229" y="3679048"/>
            <a:ext cx="24988895" cy="6042468"/>
          </a:xfrm>
          <a:prstGeom prst="rect">
            <a:avLst/>
          </a:prstGeom>
        </p:spPr>
      </p:pic>
      <p:sp>
        <p:nvSpPr>
          <p:cNvPr id="936" name="文本"/>
          <p:cNvSpPr>
            <a:spLocks noGrp="1"/>
          </p:cNvSpPr>
          <p:nvPr>
            <p:ph type="ctrTitle" idx="4294967295"/>
          </p:nvPr>
        </p:nvSpPr>
        <p:spPr>
          <a:xfrm>
            <a:off x="5369936" y="5037512"/>
            <a:ext cx="13856536" cy="13237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8400"/>
              </a:lnSpc>
            </a:pPr>
            <a:r>
              <a:rPr lang="en-US" altLang="zh-CN" sz="8800" b="1" dirty="0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FZZhongDengXian-Z07S" charset="-122"/>
              </a:rPr>
              <a:t>2</a:t>
            </a:r>
            <a:r>
              <a:rPr lang="zh-CN" altLang="en-US" sz="8800" b="1" i="0" u="none" spc="0" dirty="0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FZZhongDengXian-Z07S" charset="-122"/>
              </a:rPr>
              <a:t>、会员</a:t>
            </a:r>
            <a:r>
              <a:rPr lang="en-US" altLang="zh-CN" sz="8800" b="1" i="0" u="none" spc="0" dirty="0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FZZhongDengXian-Z07S" charset="-122"/>
              </a:rPr>
              <a:t>/</a:t>
            </a:r>
            <a:r>
              <a:rPr lang="zh-CN" altLang="en-US" sz="8800" b="1" i="0" u="none" spc="0" dirty="0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FZZhongDengXian-Z07S" charset="-122"/>
              </a:rPr>
              <a:t>员工管理类</a:t>
            </a:r>
            <a:r>
              <a:rPr lang="en-US" altLang="zh-CN" sz="7000" dirty="0" smtClean="0">
                <a:solidFill>
                  <a:srgbClr val="FFFFFF">
                    <a:alpha val="100000"/>
                  </a:srgbClr>
                </a:solidFill>
                <a:latin typeface="FZZhongDengXian-Z07S" charset="-122"/>
                <a:ea typeface="FZZhongDengXian-Z07S" charset="-122"/>
                <a:cs typeface="FZZhongDengXian-Z07S" charset="-122"/>
              </a:rPr>
              <a:t/>
            </a:r>
            <a:br>
              <a:rPr lang="en-US" altLang="zh-CN" sz="7000" dirty="0" smtClean="0">
                <a:solidFill>
                  <a:srgbClr val="FFFFFF">
                    <a:alpha val="100000"/>
                  </a:srgbClr>
                </a:solidFill>
                <a:latin typeface="FZZhongDengXian-Z07S" charset="-122"/>
                <a:ea typeface="FZZhongDengXian-Z07S" charset="-122"/>
                <a:cs typeface="FZZhongDengXian-Z07S" charset="-122"/>
              </a:rPr>
            </a:b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endParaRPr kumimoji="1" lang="zh-CN" altLang="en-US" sz="40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4132" y="5422831"/>
            <a:ext cx="911018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>
              <a:lnSpc>
                <a:spcPct val="150000"/>
              </a:lnSpc>
            </a:pPr>
            <a:endParaRPr lang="en-US" altLang="zh-CN" sz="4800" dirty="0" smtClean="0"/>
          </a:p>
          <a:p>
            <a:pPr>
              <a:lnSpc>
                <a:spcPct val="150000"/>
              </a:lnSpc>
            </a:pPr>
            <a:r>
              <a:rPr lang="en-US" altLang="zh-CN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）卡类型可以设置默认赠送金额</a:t>
            </a:r>
            <a:endParaRPr lang="en-US" altLang="zh-CN" sz="48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）新增业绩分段提成</a:t>
            </a:r>
            <a:r>
              <a:rPr lang="en-US" altLang="zh-CN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—</a:t>
            </a:r>
            <a:r>
              <a:rPr lang="zh-CN" altLang="en-US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组合业绩</a:t>
            </a:r>
            <a:endParaRPr lang="en-US" altLang="zh-CN" sz="36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sz="36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9731789" y="0"/>
            <a:ext cx="4628148" cy="72189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0042235" y="126486"/>
            <a:ext cx="3982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旺点软件  </a:t>
            </a:r>
            <a:r>
              <a:rPr lang="en-US" altLang="zh-CN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www.jete.cn</a:t>
            </a:r>
            <a:endParaRPr lang="zh-CN" altLang="en-US" sz="2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05953" y="1426551"/>
            <a:ext cx="22067561" cy="2462202"/>
          </a:xfrm>
          <a:prstGeom prst="rect">
            <a:avLst/>
          </a:prstGeom>
        </p:spPr>
        <p:txBody>
          <a:bodyPr wrap="none" lIns="182871" tIns="91435" rIns="182871" bIns="91435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）卡类型可以设置默认赠送金额</a:t>
            </a:r>
            <a:endParaRPr lang="en-US" altLang="zh-CN" sz="4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操作流程：卡类型管理</a:t>
            </a:r>
            <a:r>
              <a:rPr lang="en-US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—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选择赠送金额</a:t>
            </a:r>
            <a:endParaRPr lang="en-US" altLang="zh-CN" sz="36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应用场景：爱丽丝连锁店里的</a:t>
            </a:r>
            <a:r>
              <a:rPr lang="en-US" altLang="zh-CN" sz="3600" dirty="0" err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vip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卡，在开卡的时候，默认赠送</a:t>
            </a:r>
            <a:r>
              <a:rPr lang="en-US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200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元，员工</a:t>
            </a:r>
            <a:r>
              <a:rPr lang="en-US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lily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在卡类型里面统一设置后，</a:t>
            </a:r>
            <a:endParaRPr lang="en-US" altLang="zh-CN" sz="36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就不用每次开卡都填写赠送金额，有特殊情况手动调整一下即可，实现快速收银。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490"/>
            <a:ext cx="8486451" cy="155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331" y="3881438"/>
            <a:ext cx="17770805" cy="887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14151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1575" y="1498740"/>
            <a:ext cx="22990891" cy="2462202"/>
          </a:xfrm>
          <a:prstGeom prst="rect">
            <a:avLst/>
          </a:prstGeom>
        </p:spPr>
        <p:txBody>
          <a:bodyPr wrap="none" lIns="182871" tIns="91435" rIns="182871" bIns="91435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）新增业绩分段提成</a:t>
            </a:r>
            <a: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—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组合业绩</a:t>
            </a:r>
            <a:endParaRPr lang="en-US" altLang="zh-CN" sz="4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操作流程：员工管理</a:t>
            </a:r>
            <a:r>
              <a:rPr lang="en-US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—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业绩分段提成设置</a:t>
            </a:r>
            <a:endParaRPr lang="en-US" altLang="zh-CN" sz="36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应用场景：爱丽丝连锁的业绩方案是：办卡</a:t>
            </a:r>
            <a:r>
              <a:rPr lang="en-US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充值的业绩达到</a:t>
            </a:r>
            <a:r>
              <a:rPr lang="en-US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10000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提成</a:t>
            </a:r>
            <a:r>
              <a:rPr lang="en-US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20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，达到</a:t>
            </a:r>
            <a:r>
              <a:rPr lang="en-US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20000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提成</a:t>
            </a:r>
            <a:r>
              <a:rPr lang="en-US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30%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，目前可以在组合</a:t>
            </a:r>
            <a:endParaRPr lang="en-US" altLang="zh-CN" sz="36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业绩里面进行设置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490"/>
            <a:ext cx="8486451" cy="155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963" y="4097253"/>
            <a:ext cx="14185395" cy="81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14151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-266229" y="3679048"/>
            <a:ext cx="24988895" cy="6042468"/>
          </a:xfrm>
          <a:prstGeom prst="rect">
            <a:avLst/>
          </a:prstGeom>
        </p:spPr>
      </p:pic>
      <p:sp>
        <p:nvSpPr>
          <p:cNvPr id="936" name="文本"/>
          <p:cNvSpPr>
            <a:spLocks noGrp="1"/>
          </p:cNvSpPr>
          <p:nvPr>
            <p:ph type="ctrTitle" idx="4294967295"/>
          </p:nvPr>
        </p:nvSpPr>
        <p:spPr>
          <a:xfrm>
            <a:off x="1928902" y="4423750"/>
            <a:ext cx="18933864" cy="13237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8400"/>
              </a:lnSpc>
            </a:pPr>
            <a:r>
              <a:rPr lang="en-US" altLang="zh-CN" sz="8800" b="1" dirty="0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FZZhongDengXian-Z07S" charset="-122"/>
              </a:rPr>
              <a:t>3</a:t>
            </a:r>
            <a:r>
              <a:rPr lang="zh-CN" altLang="en-US" sz="8800" b="1" i="0" u="none" spc="0" dirty="0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FZZhongDengXian-Z07S" charset="-122"/>
              </a:rPr>
              <a:t>、报表管理类</a:t>
            </a:r>
            <a:r>
              <a:rPr lang="en-US" altLang="zh-CN" sz="7000" dirty="0" smtClean="0">
                <a:solidFill>
                  <a:srgbClr val="FFFFFF">
                    <a:alpha val="100000"/>
                  </a:srgbClr>
                </a:solidFill>
                <a:latin typeface="FZZhongDengXian-Z07S" charset="-122"/>
                <a:ea typeface="FZZhongDengXian-Z07S" charset="-122"/>
                <a:cs typeface="FZZhongDengXian-Z07S" charset="-122"/>
              </a:rPr>
              <a:t/>
            </a:r>
            <a:br>
              <a:rPr lang="en-US" altLang="zh-CN" sz="7000" dirty="0" smtClean="0">
                <a:solidFill>
                  <a:srgbClr val="FFFFFF">
                    <a:alpha val="100000"/>
                  </a:srgbClr>
                </a:solidFill>
                <a:latin typeface="FZZhongDengXian-Z07S" charset="-122"/>
                <a:ea typeface="FZZhongDengXian-Z07S" charset="-122"/>
                <a:cs typeface="FZZhongDengXian-Z07S" charset="-122"/>
              </a:rPr>
            </a:b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endParaRPr kumimoji="1" lang="zh-CN" altLang="en-US" sz="40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33190" y="3978740"/>
            <a:ext cx="10341293" cy="6924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endParaRPr lang="en-US" altLang="zh-CN" sz="4800" dirty="0" smtClean="0"/>
          </a:p>
          <a:p>
            <a:pPr marL="0" lvl="1">
              <a:lnSpc>
                <a:spcPct val="150000"/>
              </a:lnSpc>
            </a:pPr>
            <a:endParaRPr lang="en-US" altLang="zh-CN" sz="48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）员工业绩提成默认勾上办卡和充值</a:t>
            </a:r>
          </a:p>
          <a:p>
            <a:pPr>
              <a:lnSpc>
                <a:spcPct val="150000"/>
              </a:lnSpc>
            </a:pPr>
            <a:r>
              <a:rPr lang="en-US" altLang="zh-CN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）优化会员清单统计余额合计列</a:t>
            </a:r>
          </a:p>
          <a:p>
            <a:pPr>
              <a:lnSpc>
                <a:spcPct val="150000"/>
              </a:lnSpc>
            </a:pPr>
            <a:r>
              <a:rPr lang="en-US" altLang="zh-CN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）优化报表统计可以按年统计</a:t>
            </a:r>
            <a:endParaRPr lang="en-US" altLang="zh-CN" sz="48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sz="36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9731789" y="0"/>
            <a:ext cx="4628148" cy="72189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0042235" y="126486"/>
            <a:ext cx="3982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旺点软件  </a:t>
            </a:r>
            <a:r>
              <a:rPr lang="en-US" altLang="zh-CN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www.jete.cn</a:t>
            </a:r>
            <a:endParaRPr lang="zh-CN" altLang="en-US" sz="2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9701" y="1426551"/>
            <a:ext cx="23452556" cy="2462202"/>
          </a:xfrm>
          <a:prstGeom prst="rect">
            <a:avLst/>
          </a:prstGeom>
        </p:spPr>
        <p:txBody>
          <a:bodyPr wrap="none" lIns="182871" tIns="91435" rIns="182871" bIns="91435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）员工业绩提成默认勾上办卡和充值</a:t>
            </a:r>
            <a:endParaRPr lang="en-US" altLang="zh-CN" sz="4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操作流程：报表管理</a:t>
            </a:r>
            <a:r>
              <a:rPr lang="en-US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—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业绩提成</a:t>
            </a:r>
            <a:endParaRPr lang="en-US" altLang="zh-CN" sz="36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应用场景：员工杰森在微信端的业绩和前台电脑端的业绩不一致，前台告诉他，是因为电脑端查看的时候，没有勾</a:t>
            </a:r>
            <a:endParaRPr lang="en-US" altLang="zh-CN" sz="36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选合计包括办卡，充值，所以不一致，现在电脑端默认为勾上状态，方便员工核对业绩。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490"/>
            <a:ext cx="8486451" cy="155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149" y="3802440"/>
            <a:ext cx="17801429" cy="776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14151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50331" y="1363120"/>
            <a:ext cx="22529226" cy="3016200"/>
          </a:xfrm>
          <a:prstGeom prst="rect">
            <a:avLst/>
          </a:prstGeom>
        </p:spPr>
        <p:txBody>
          <a:bodyPr wrap="none" lIns="182871" tIns="91435" rIns="182871" bIns="91435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）优化会员清单统计余额合计列</a:t>
            </a:r>
          </a:p>
          <a:p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操作流程：报表管理</a:t>
            </a:r>
            <a:r>
              <a:rPr lang="en-US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—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会员清单</a:t>
            </a:r>
            <a:r>
              <a:rPr lang="en-US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—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底部合计展示实收、赠送、余额、余次</a:t>
            </a:r>
            <a:endParaRPr lang="en-US" altLang="zh-CN" sz="36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应用场景：爱丽丝连锁店经理李总想要看门店卡的总余额，和余次，目前在会员清单下方固定展示，经理可以</a:t>
            </a:r>
            <a:endParaRPr lang="en-US" altLang="zh-CN" sz="36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快速查看。</a:t>
            </a:r>
            <a:endParaRPr lang="en-US" altLang="zh-CN" sz="36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en-US" sz="36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364"/>
            <a:ext cx="8486451" cy="155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331" y="3945089"/>
            <a:ext cx="11827205" cy="974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14151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3133" y="1811559"/>
            <a:ext cx="23578047" cy="1908205"/>
          </a:xfrm>
          <a:prstGeom prst="rect">
            <a:avLst/>
          </a:prstGeom>
        </p:spPr>
        <p:txBody>
          <a:bodyPr wrap="square" lIns="182871" tIns="91435" rIns="182871" bIns="91435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）优化报表统计可以按年统计</a:t>
            </a:r>
            <a:endParaRPr lang="en-US" altLang="zh-CN" sz="4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操作流程：</a:t>
            </a:r>
            <a:r>
              <a:rPr lang="zh-CN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现金流水统计</a:t>
            </a:r>
            <a:r>
              <a:rPr lang="en-US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明细，</a:t>
            </a:r>
            <a:r>
              <a:rPr lang="zh-CN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套餐充值消费统计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办卡充值消费表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自助充值统计</a:t>
            </a:r>
            <a:endParaRPr lang="en-US" altLang="zh-CN" sz="36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应用场景：店里收银员</a:t>
            </a:r>
            <a:r>
              <a:rPr lang="en-US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lily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想要统计发型师杰森</a:t>
            </a:r>
            <a:r>
              <a:rPr lang="en-US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年内的办卡现金流水，以便进行相应考核，可以在报表里面查询。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490"/>
            <a:ext cx="8486451" cy="155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518" y="3969419"/>
            <a:ext cx="16832343" cy="804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14151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-266229" y="3679048"/>
            <a:ext cx="24988895" cy="6042468"/>
          </a:xfrm>
          <a:prstGeom prst="rect">
            <a:avLst/>
          </a:prstGeom>
        </p:spPr>
      </p:pic>
      <p:sp>
        <p:nvSpPr>
          <p:cNvPr id="936" name="文本"/>
          <p:cNvSpPr>
            <a:spLocks noGrp="1"/>
          </p:cNvSpPr>
          <p:nvPr>
            <p:ph type="ctrTitle" idx="4294967295"/>
          </p:nvPr>
        </p:nvSpPr>
        <p:spPr>
          <a:xfrm>
            <a:off x="5490251" y="4231246"/>
            <a:ext cx="13038388" cy="13237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8400"/>
              </a:lnSpc>
            </a:pPr>
            <a:r>
              <a:rPr lang="en-US" altLang="zh-CN" sz="8800" b="1" dirty="0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FZZhongDengXian-Z07S" charset="-122"/>
              </a:rPr>
              <a:t>4</a:t>
            </a:r>
            <a:r>
              <a:rPr lang="zh-CN" altLang="en-US" sz="8800" b="1" i="0" u="none" spc="0" dirty="0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FZZhongDengXian-Z07S" charset="-122"/>
              </a:rPr>
              <a:t>、财务分析类</a:t>
            </a:r>
            <a:r>
              <a:rPr lang="en-US" altLang="zh-CN" sz="7000" dirty="0" smtClean="0">
                <a:solidFill>
                  <a:srgbClr val="FFFFFF">
                    <a:alpha val="100000"/>
                  </a:srgbClr>
                </a:solidFill>
                <a:latin typeface="FZZhongDengXian-Z07S" charset="-122"/>
                <a:ea typeface="FZZhongDengXian-Z07S" charset="-122"/>
                <a:cs typeface="FZZhongDengXian-Z07S" charset="-122"/>
              </a:rPr>
              <a:t/>
            </a:r>
            <a:br>
              <a:rPr lang="en-US" altLang="zh-CN" sz="7000" dirty="0" smtClean="0">
                <a:solidFill>
                  <a:srgbClr val="FFFFFF">
                    <a:alpha val="100000"/>
                  </a:srgbClr>
                </a:solidFill>
                <a:latin typeface="FZZhongDengXian-Z07S" charset="-122"/>
                <a:ea typeface="FZZhongDengXian-Z07S" charset="-122"/>
                <a:cs typeface="FZZhongDengXian-Z07S" charset="-122"/>
              </a:rPr>
            </a:b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endParaRPr kumimoji="1" lang="zh-CN" altLang="en-US" sz="40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4459" y="6448929"/>
            <a:ext cx="110848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）新增收银时段分析</a:t>
            </a:r>
            <a:endParaRPr lang="en-US" altLang="zh-CN" sz="48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sz="48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sz="36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sz="36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9731789" y="0"/>
            <a:ext cx="4628148" cy="72189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0042235" y="126486"/>
            <a:ext cx="3982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旺点软件  </a:t>
            </a:r>
            <a:r>
              <a:rPr lang="en-US" altLang="zh-CN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www.jete.cn</a:t>
            </a:r>
            <a:endParaRPr lang="zh-CN" altLang="en-US" sz="2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8369" y="1591503"/>
            <a:ext cx="19759237" cy="1908205"/>
          </a:xfrm>
          <a:prstGeom prst="rect">
            <a:avLst/>
          </a:prstGeom>
        </p:spPr>
        <p:txBody>
          <a:bodyPr wrap="none" lIns="182871" tIns="91435" rIns="182871" bIns="91435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）新增收银时段分析</a:t>
            </a:r>
            <a:endParaRPr lang="en-US" altLang="zh-CN" sz="4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应用场景：爱丽丝连锁店，想要了解当月每天时间段客流量情况，以便调配员工，和限时促销，</a:t>
            </a:r>
            <a:endParaRPr lang="en-US" altLang="zh-CN" sz="36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可通过这个报表查看。</a:t>
            </a:r>
            <a:endParaRPr lang="en-US" altLang="zh-CN" sz="36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86451" cy="155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8369" y="3957884"/>
            <a:ext cx="18070122" cy="915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14151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-604895" y="3679048"/>
            <a:ext cx="24988895" cy="6042468"/>
          </a:xfrm>
          <a:prstGeom prst="rect">
            <a:avLst/>
          </a:prstGeom>
        </p:spPr>
      </p:pic>
      <p:sp>
        <p:nvSpPr>
          <p:cNvPr id="936" name="文本"/>
          <p:cNvSpPr>
            <a:spLocks noGrp="1"/>
          </p:cNvSpPr>
          <p:nvPr>
            <p:ph type="ctrTitle" idx="4294967295"/>
          </p:nvPr>
        </p:nvSpPr>
        <p:spPr>
          <a:xfrm>
            <a:off x="3950867" y="4592191"/>
            <a:ext cx="14049041" cy="13237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8400"/>
              </a:lnSpc>
            </a:pPr>
            <a:r>
              <a:rPr lang="en-US" altLang="zh-CN" sz="8800" b="1" dirty="0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FZZhongDengXian-Z07S" charset="-122"/>
              </a:rPr>
              <a:t>5</a:t>
            </a:r>
            <a:r>
              <a:rPr lang="zh-CN" altLang="en-US" sz="8800" b="1" i="0" u="none" spc="0" dirty="0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FZZhongDengXian-Z07S" charset="-122"/>
              </a:rPr>
              <a:t>、进销存类</a:t>
            </a:r>
            <a:r>
              <a:rPr lang="en-US" altLang="zh-CN" sz="7000" dirty="0" smtClean="0">
                <a:solidFill>
                  <a:srgbClr val="FFFFFF">
                    <a:alpha val="100000"/>
                  </a:srgbClr>
                </a:solidFill>
                <a:latin typeface="FZZhongDengXian-Z07S" charset="-122"/>
                <a:ea typeface="FZZhongDengXian-Z07S" charset="-122"/>
                <a:cs typeface="FZZhongDengXian-Z07S" charset="-122"/>
              </a:rPr>
              <a:t/>
            </a:r>
            <a:br>
              <a:rPr lang="en-US" altLang="zh-CN" sz="7000" dirty="0" smtClean="0">
                <a:solidFill>
                  <a:srgbClr val="FFFFFF">
                    <a:alpha val="100000"/>
                  </a:srgbClr>
                </a:solidFill>
                <a:latin typeface="FZZhongDengXian-Z07S" charset="-122"/>
                <a:ea typeface="FZZhongDengXian-Z07S" charset="-122"/>
                <a:cs typeface="FZZhongDengXian-Z07S" charset="-122"/>
              </a:rPr>
            </a:b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endParaRPr kumimoji="1" lang="zh-CN" altLang="en-US" sz="40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7577" y="6136110"/>
            <a:ext cx="110848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）出入库汇总统计合计</a:t>
            </a:r>
            <a:endParaRPr lang="en-US" altLang="zh-CN" sz="48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）优化产品变动明细，添加时分秒</a:t>
            </a:r>
            <a:endParaRPr lang="en-US" altLang="zh-CN" sz="48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sz="36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sz="36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9731789" y="0"/>
            <a:ext cx="4628148" cy="72189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0042235" y="126486"/>
            <a:ext cx="3982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旺点软件  </a:t>
            </a:r>
            <a:r>
              <a:rPr lang="en-US" altLang="zh-CN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www.jete.cn</a:t>
            </a:r>
            <a:endParaRPr lang="zh-CN" altLang="en-US" sz="2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000571" y="1303992"/>
            <a:ext cx="22474295" cy="11305104"/>
          </a:xfrm>
          <a:prstGeom prst="rect">
            <a:avLst/>
          </a:prstGeom>
        </p:spPr>
      </p:pic>
      <p:pic>
        <p:nvPicPr>
          <p:cNvPr id="936" name="Picture" descr="Picture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713107" y="1303991"/>
            <a:ext cx="1993326" cy="1925372"/>
          </a:xfrm>
          <a:prstGeom prst="rect">
            <a:avLst/>
          </a:prstGeom>
        </p:spPr>
      </p:pic>
      <p:sp>
        <p:nvSpPr>
          <p:cNvPr id="1404" name="文本"/>
          <p:cNvSpPr>
            <a:spLocks noGrp="1"/>
          </p:cNvSpPr>
          <p:nvPr>
            <p:ph type="ctrTitle" idx="4294967295"/>
          </p:nvPr>
        </p:nvSpPr>
        <p:spPr>
          <a:xfrm>
            <a:off x="4186519" y="3526543"/>
            <a:ext cx="14528484" cy="122922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7800"/>
              </a:lnSpc>
            </a:pPr>
            <a:r>
              <a:rPr lang="zh-CN" altLang="en-US" sz="6500" b="1" i="0" u="none" spc="0" dirty="0">
                <a:solidFill>
                  <a:srgbClr val="000000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FZZhongDengXian-Z07S" charset="-122"/>
              </a:rPr>
              <a:t>目录</a:t>
            </a:r>
            <a:r>
              <a:rPr lang="zh-CN" altLang="en-US" sz="6500" b="1" i="0" u="none" spc="0" dirty="0" smtClean="0">
                <a:solidFill>
                  <a:srgbClr val="000000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FZZhongDengXian-Z07S" charset="-122"/>
              </a:rPr>
              <a:t>/</a:t>
            </a:r>
            <a:r>
              <a:rPr lang="en-US" altLang="zh-CN" sz="6500" b="1" dirty="0" err="1" smtClean="0">
                <a:solidFill>
                  <a:srgbClr val="000000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FZZhongDengXian-Z07S" charset="-122"/>
              </a:rPr>
              <a:t>Cntents</a:t>
            </a:r>
            <a:endParaRPr kumimoji="1" lang="zh-CN" altLang="en-US" sz="20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33" name="文本"/>
          <p:cNvSpPr>
            <a:spLocks noGrp="1"/>
          </p:cNvSpPr>
          <p:nvPr>
            <p:ph type="ctrTitle" idx="4294967295"/>
          </p:nvPr>
        </p:nvSpPr>
        <p:spPr>
          <a:xfrm>
            <a:off x="3574123" y="5353453"/>
            <a:ext cx="7971081" cy="94555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6000"/>
              </a:lnSpc>
            </a:pPr>
            <a:r>
              <a:rPr lang="zh-CN" altLang="en-US" sz="5000" b="0" i="0" u="none" spc="0" dirty="0" smtClean="0">
                <a:solidFill>
                  <a:srgbClr val="000000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FZZhongDengXian-Z07S" charset="-122"/>
              </a:rPr>
              <a:t>1、前台收银类</a:t>
            </a:r>
            <a:endParaRPr kumimoji="1" lang="zh-CN" altLang="en-US" sz="20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239" name="文本"/>
          <p:cNvSpPr>
            <a:spLocks noGrp="1"/>
          </p:cNvSpPr>
          <p:nvPr>
            <p:ph type="ctrTitle" idx="4294967295"/>
          </p:nvPr>
        </p:nvSpPr>
        <p:spPr>
          <a:xfrm>
            <a:off x="3574123" y="6800442"/>
            <a:ext cx="9046030" cy="101060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6000"/>
              </a:lnSpc>
            </a:pPr>
            <a:r>
              <a:rPr lang="en-US" altLang="zh-CN" sz="5000" dirty="0" smtClean="0">
                <a:solidFill>
                  <a:srgbClr val="000000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AaHeiTi-Li" charset="-122"/>
              </a:rPr>
              <a:t>3</a:t>
            </a:r>
            <a:r>
              <a:rPr lang="zh-CN" altLang="en-US" sz="5000" b="0" i="0" u="none" spc="0" dirty="0" smtClean="0">
                <a:solidFill>
                  <a:srgbClr val="000000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AaHeiTi-Li" charset="-122"/>
              </a:rPr>
              <a:t>、报表管理类</a:t>
            </a:r>
            <a:endParaRPr kumimoji="1" lang="zh-CN" altLang="en-US" sz="20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283" name="文本"/>
          <p:cNvSpPr>
            <a:spLocks noGrp="1"/>
          </p:cNvSpPr>
          <p:nvPr>
            <p:ph type="ctrTitle" idx="4294967295"/>
          </p:nvPr>
        </p:nvSpPr>
        <p:spPr>
          <a:xfrm>
            <a:off x="14535221" y="8364493"/>
            <a:ext cx="6314614" cy="101060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6000"/>
              </a:lnSpc>
            </a:pPr>
            <a:r>
              <a:rPr lang="en-US" altLang="zh-CN" sz="5000" dirty="0" smtClean="0">
                <a:solidFill>
                  <a:srgbClr val="000000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AaHeiTi-Li" charset="-122"/>
              </a:rPr>
              <a:t>6</a:t>
            </a:r>
            <a:r>
              <a:rPr lang="zh-CN" altLang="en-US" sz="5000" b="0" i="0" u="none" spc="0" dirty="0" smtClean="0">
                <a:solidFill>
                  <a:srgbClr val="000000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AaHeiTi-Li" charset="-122"/>
              </a:rPr>
              <a:t>、系统设置类</a:t>
            </a:r>
            <a:endParaRPr kumimoji="1" lang="zh-CN" altLang="en-US" sz="20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404" name="文本"/>
          <p:cNvSpPr>
            <a:spLocks noGrp="1"/>
          </p:cNvSpPr>
          <p:nvPr>
            <p:ph type="ctrTitle" idx="4294967295"/>
          </p:nvPr>
        </p:nvSpPr>
        <p:spPr>
          <a:xfrm>
            <a:off x="14524066" y="5353453"/>
            <a:ext cx="7834450" cy="101060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6000"/>
              </a:lnSpc>
            </a:pPr>
            <a:r>
              <a:rPr lang="en-US" altLang="zh-CN" sz="5000" dirty="0" smtClean="0">
                <a:solidFill>
                  <a:srgbClr val="000000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AaHeiTi-Li" charset="-122"/>
              </a:rPr>
              <a:t>2</a:t>
            </a:r>
            <a:r>
              <a:rPr lang="zh-CN" altLang="en-US" sz="5000" b="0" i="0" u="none" spc="0" dirty="0" smtClean="0">
                <a:solidFill>
                  <a:srgbClr val="000000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AaHeiTi-Li" charset="-122"/>
              </a:rPr>
              <a:t>、会员</a:t>
            </a:r>
            <a:r>
              <a:rPr lang="en-US" altLang="zh-CN" sz="5000" b="0" i="0" u="none" spc="0" dirty="0" smtClean="0">
                <a:solidFill>
                  <a:srgbClr val="000000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AaHeiTi-Li" charset="-122"/>
              </a:rPr>
              <a:t>/</a:t>
            </a:r>
            <a:r>
              <a:rPr lang="zh-CN" altLang="en-US" sz="5000" dirty="0" smtClean="0">
                <a:solidFill>
                  <a:srgbClr val="000000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AaHeiTi-Li" charset="-122"/>
              </a:rPr>
              <a:t>员工</a:t>
            </a:r>
            <a:r>
              <a:rPr lang="zh-CN" altLang="en-US" sz="5000" b="0" i="0" u="none" spc="0" dirty="0" smtClean="0">
                <a:solidFill>
                  <a:srgbClr val="000000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AaHeiTi-Li" charset="-122"/>
              </a:rPr>
              <a:t>管理类</a:t>
            </a:r>
            <a:endParaRPr kumimoji="1" lang="zh-CN" altLang="en-US" sz="20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449" name="文本"/>
          <p:cNvSpPr>
            <a:spLocks noGrp="1"/>
          </p:cNvSpPr>
          <p:nvPr>
            <p:ph type="ctrTitle" idx="4294967295"/>
          </p:nvPr>
        </p:nvSpPr>
        <p:spPr>
          <a:xfrm>
            <a:off x="3525997" y="9923721"/>
            <a:ext cx="7127923" cy="101060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6000"/>
              </a:lnSpc>
            </a:pPr>
            <a:r>
              <a:rPr lang="en-US" altLang="zh-CN" sz="5000" dirty="0" smtClean="0">
                <a:solidFill>
                  <a:srgbClr val="000000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AaHeiTi-Li" charset="-122"/>
              </a:rPr>
              <a:t>7</a:t>
            </a:r>
            <a:r>
              <a:rPr lang="zh-CN" altLang="en-US" sz="5000" b="0" i="0" u="none" spc="0" dirty="0" smtClean="0">
                <a:solidFill>
                  <a:srgbClr val="000000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AaHeiTi-Li" charset="-122"/>
              </a:rPr>
              <a:t>、微信管理类</a:t>
            </a:r>
            <a:endParaRPr kumimoji="1" lang="zh-CN" altLang="en-US" sz="20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60218" y="6776379"/>
            <a:ext cx="435247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000" dirty="0" smtClean="0">
                <a:solidFill>
                  <a:srgbClr val="000000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AaHeiTi-Li" charset="-122"/>
              </a:rPr>
              <a:t>4</a:t>
            </a:r>
            <a:r>
              <a:rPr lang="zh-CN" altLang="en-US" sz="5000" dirty="0" smtClean="0">
                <a:solidFill>
                  <a:srgbClr val="000000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AaHeiTi-Li" charset="-122"/>
              </a:rPr>
              <a:t>、财务分析类</a:t>
            </a:r>
            <a:endParaRPr lang="zh-CN" altLang="en-US" sz="5000" dirty="0">
              <a:solidFill>
                <a:srgbClr val="000000">
                  <a:alpha val="100000"/>
                </a:srgbClr>
              </a:solidFill>
              <a:latin typeface="黑体" pitchFamily="49" charset="-122"/>
              <a:ea typeface="黑体" pitchFamily="49" charset="-122"/>
              <a:cs typeface="AaHeiTi-Li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501934" y="8272691"/>
            <a:ext cx="3711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000" dirty="0" smtClean="0">
                <a:solidFill>
                  <a:srgbClr val="000000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AaHeiTi-Li" charset="-122"/>
              </a:rPr>
              <a:t>5</a:t>
            </a:r>
            <a:r>
              <a:rPr lang="zh-CN" altLang="en-US" sz="5000" dirty="0" smtClean="0">
                <a:solidFill>
                  <a:srgbClr val="000000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AaHeiTi-Li" charset="-122"/>
              </a:rPr>
              <a:t>、进销存类</a:t>
            </a:r>
            <a:endParaRPr lang="zh-CN" altLang="en-US" sz="5000" dirty="0">
              <a:solidFill>
                <a:srgbClr val="000000">
                  <a:alpha val="100000"/>
                </a:srgbClr>
              </a:solidFill>
              <a:latin typeface="黑体" pitchFamily="49" charset="-122"/>
              <a:ea typeface="黑体" pitchFamily="49" charset="-122"/>
              <a:cs typeface="AaHeiTi-Li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9731789" y="0"/>
            <a:ext cx="4628148" cy="72189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20015708" y="126486"/>
            <a:ext cx="4074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旺点软件  </a:t>
            </a:r>
            <a:r>
              <a:rPr lang="en-US" altLang="zh-CN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www.jete.cn</a:t>
            </a:r>
            <a:endParaRPr lang="zh-CN" altLang="en-US" sz="2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487095" y="9899658"/>
            <a:ext cx="435247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en-US" altLang="zh-CN" sz="5000" dirty="0" smtClean="0">
                <a:solidFill>
                  <a:srgbClr val="000000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AaHeiTi-Li" charset="-122"/>
              </a:rPr>
              <a:t>8</a:t>
            </a:r>
            <a:r>
              <a:rPr lang="zh-CN" altLang="en-US" sz="5000" dirty="0" smtClean="0">
                <a:solidFill>
                  <a:srgbClr val="000000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AaHeiTi-Li" charset="-122"/>
              </a:rPr>
              <a:t>、触屏收银类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05953" y="1619055"/>
            <a:ext cx="22529226" cy="1908205"/>
          </a:xfrm>
          <a:prstGeom prst="rect">
            <a:avLst/>
          </a:prstGeom>
        </p:spPr>
        <p:txBody>
          <a:bodyPr wrap="none" lIns="182871" tIns="91435" rIns="182871" bIns="91435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）出入库汇总统计合计</a:t>
            </a:r>
            <a:endParaRPr lang="en-US" altLang="zh-CN" sz="4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操作流程：进销存报表</a:t>
            </a:r>
            <a:r>
              <a:rPr lang="en-US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—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出入库汇总</a:t>
            </a:r>
            <a:endParaRPr lang="en-US" altLang="zh-CN" sz="36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应用场景：爱丽丝连锁店的库管想要查看店铺出入库的情况，目前新增的下方合计列，方便统计，提高效率。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490"/>
            <a:ext cx="8486451" cy="155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221" y="4023814"/>
            <a:ext cx="17328158" cy="848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14151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05953" y="1811559"/>
            <a:ext cx="22067561" cy="2462202"/>
          </a:xfrm>
          <a:prstGeom prst="rect">
            <a:avLst/>
          </a:prstGeom>
        </p:spPr>
        <p:txBody>
          <a:bodyPr wrap="none" lIns="182871" tIns="91435" rIns="182871" bIns="91435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）优化产品变动明细，添加时分秒</a:t>
            </a:r>
            <a:endParaRPr lang="en-US" altLang="zh-CN" sz="4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操作流程：进销存</a:t>
            </a:r>
            <a:r>
              <a:rPr lang="en-US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—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库存管理</a:t>
            </a:r>
            <a:endParaRPr lang="en-US" altLang="zh-CN" sz="36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应用场景：爱丽丝美发店库管在盘点丝蕴洗发水的时候发现有误，调出产品变动明细，目前精确到分、秒</a:t>
            </a:r>
            <a:endParaRPr lang="en-US" altLang="zh-CN" sz="36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可以找到相应入库员工进行核查，方便盘点和对账管理。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490"/>
            <a:ext cx="8486451" cy="155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953" y="4924676"/>
            <a:ext cx="22043770" cy="535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14151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-266229" y="3679048"/>
            <a:ext cx="24988895" cy="6042468"/>
          </a:xfrm>
          <a:prstGeom prst="rect">
            <a:avLst/>
          </a:prstGeom>
        </p:spPr>
      </p:pic>
      <p:sp>
        <p:nvSpPr>
          <p:cNvPr id="936" name="文本"/>
          <p:cNvSpPr>
            <a:spLocks noGrp="1"/>
          </p:cNvSpPr>
          <p:nvPr>
            <p:ph type="ctrTitle" idx="4294967295"/>
          </p:nvPr>
        </p:nvSpPr>
        <p:spPr>
          <a:xfrm>
            <a:off x="4816480" y="4279372"/>
            <a:ext cx="14049041" cy="13237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8400"/>
              </a:lnSpc>
            </a:pPr>
            <a:r>
              <a:rPr lang="en-US" altLang="zh-CN" sz="8800" b="1" dirty="0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FZZhongDengXian-Z07S" charset="-122"/>
              </a:rPr>
              <a:t>6</a:t>
            </a:r>
            <a:r>
              <a:rPr lang="zh-CN" altLang="en-US" sz="8800" b="1" i="0" u="none" spc="0" dirty="0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FZZhongDengXian-Z07S" charset="-122"/>
              </a:rPr>
              <a:t>、系统设置类</a:t>
            </a:r>
            <a:r>
              <a:rPr lang="en-US" altLang="zh-CN" sz="7000" dirty="0" smtClean="0">
                <a:solidFill>
                  <a:srgbClr val="FFFFFF">
                    <a:alpha val="100000"/>
                  </a:srgbClr>
                </a:solidFill>
                <a:latin typeface="FZZhongDengXian-Z07S" charset="-122"/>
                <a:ea typeface="FZZhongDengXian-Z07S" charset="-122"/>
                <a:cs typeface="FZZhongDengXian-Z07S" charset="-122"/>
              </a:rPr>
              <a:t/>
            </a:r>
            <a:br>
              <a:rPr lang="en-US" altLang="zh-CN" sz="7000" dirty="0" smtClean="0">
                <a:solidFill>
                  <a:srgbClr val="FFFFFF">
                    <a:alpha val="100000"/>
                  </a:srgbClr>
                </a:solidFill>
                <a:latin typeface="FZZhongDengXian-Z07S" charset="-122"/>
                <a:ea typeface="FZZhongDengXian-Z07S" charset="-122"/>
                <a:cs typeface="FZZhongDengXian-Z07S" charset="-122"/>
              </a:rPr>
            </a:b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endParaRPr kumimoji="1" lang="zh-CN" altLang="en-US" sz="40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86648" y="4957023"/>
            <a:ext cx="11084851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48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）自定义前台套餐项目售价显示</a:t>
            </a:r>
          </a:p>
          <a:p>
            <a:pPr>
              <a:lnSpc>
                <a:spcPct val="150000"/>
              </a:lnSpc>
            </a:pPr>
            <a:r>
              <a:rPr lang="en-US" altLang="zh-CN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）优化价格体系</a:t>
            </a:r>
          </a:p>
          <a:p>
            <a:pPr>
              <a:lnSpc>
                <a:spcPct val="150000"/>
              </a:lnSpc>
            </a:pPr>
            <a:r>
              <a:rPr lang="en-US" altLang="zh-CN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）自义定刷卡后密码验证方式</a:t>
            </a:r>
            <a:endParaRPr lang="en-US" altLang="zh-CN" sz="48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sz="48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sz="36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sz="36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9731789" y="0"/>
            <a:ext cx="4628148" cy="72189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0042235" y="126486"/>
            <a:ext cx="3982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旺点软件  </a:t>
            </a:r>
            <a:r>
              <a:rPr lang="en-US" altLang="zh-CN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www.jete.cn</a:t>
            </a:r>
            <a:endParaRPr lang="zh-CN" altLang="en-US" sz="2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7827" y="1474677"/>
            <a:ext cx="23452556" cy="2462202"/>
          </a:xfrm>
          <a:prstGeom prst="rect">
            <a:avLst/>
          </a:prstGeom>
        </p:spPr>
        <p:txBody>
          <a:bodyPr wrap="none" lIns="182871" tIns="91435" rIns="182871" bIns="91435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）自定义前台套餐项目售价显示</a:t>
            </a:r>
          </a:p>
          <a:p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操作流程：系统管理</a:t>
            </a:r>
            <a:r>
              <a:rPr lang="en-US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—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系统运行参数</a:t>
            </a:r>
            <a:r>
              <a:rPr lang="en-US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—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会员</a:t>
            </a:r>
            <a:endParaRPr lang="en-US" altLang="zh-CN" sz="36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应用场景：顾客小美消费了剪发套餐里面的剪发</a:t>
            </a:r>
            <a:r>
              <a:rPr lang="en-US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99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元，前台</a:t>
            </a:r>
            <a:r>
              <a:rPr lang="en-US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lily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录入服务员工杰森，为了方便统计业绩提成，想要</a:t>
            </a:r>
            <a:endParaRPr lang="en-US" altLang="zh-CN" sz="36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显示套餐售价，打开此参数即可。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490"/>
            <a:ext cx="8486451" cy="155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8173" y="4344402"/>
            <a:ext cx="17406394" cy="805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14151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05953" y="1883748"/>
            <a:ext cx="23452556" cy="2646868"/>
          </a:xfrm>
          <a:prstGeom prst="rect">
            <a:avLst/>
          </a:prstGeom>
        </p:spPr>
        <p:txBody>
          <a:bodyPr wrap="none" lIns="182871" tIns="91435" rIns="182871" bIns="91435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）优化价格体系</a:t>
            </a:r>
            <a:endParaRPr lang="en-US" altLang="zh-CN" sz="4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操作流程：系统管理</a:t>
            </a:r>
            <a:r>
              <a:rPr lang="en-US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—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价格体系管理（新增体系简单，操作方便）</a:t>
            </a:r>
            <a:endParaRPr lang="en-US" altLang="zh-CN" sz="36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应用场景：爱丽丝连锁店的</a:t>
            </a:r>
            <a:r>
              <a:rPr lang="en-US" altLang="zh-CN" sz="3600" dirty="0" err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vip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卡，来消费售价</a:t>
            </a:r>
            <a:r>
              <a:rPr lang="en-US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99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元的剪发，只需要</a:t>
            </a:r>
            <a:r>
              <a:rPr lang="en-US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30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元，对此，他们设置</a:t>
            </a:r>
            <a:r>
              <a:rPr lang="en-US" altLang="zh-CN" sz="3600" dirty="0" err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vip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的单剪会员价即可。</a:t>
            </a:r>
          </a:p>
          <a:p>
            <a:endParaRPr lang="en-US" altLang="zh-CN" sz="48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490"/>
            <a:ext cx="8486451" cy="155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2621" y="4291683"/>
            <a:ext cx="20544808" cy="843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14151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05953" y="1594992"/>
            <a:ext cx="22529226" cy="2462202"/>
          </a:xfrm>
          <a:prstGeom prst="rect">
            <a:avLst/>
          </a:prstGeom>
        </p:spPr>
        <p:txBody>
          <a:bodyPr wrap="none" lIns="182871" tIns="91435" rIns="182871" bIns="91435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）自义定刷卡后密码验证方式</a:t>
            </a:r>
            <a:endParaRPr lang="en-US" altLang="zh-CN" sz="4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操作流程：系统运行参数</a:t>
            </a:r>
            <a:r>
              <a:rPr lang="en-US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—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会员</a:t>
            </a:r>
            <a:endParaRPr lang="en-US" altLang="zh-CN" sz="36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应用场景：顾客小美到店，告知要洗头并指定助理橙子，收银员</a:t>
            </a:r>
            <a:r>
              <a:rPr lang="en-US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lily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找到小美会员卡，小美输入密码，洗完头</a:t>
            </a:r>
            <a:endParaRPr lang="en-US" altLang="zh-CN" sz="36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直接离店。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490"/>
            <a:ext cx="8486451" cy="155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7817" y="4468979"/>
            <a:ext cx="17168311" cy="848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14151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-266229" y="3679048"/>
            <a:ext cx="24988895" cy="6042468"/>
          </a:xfrm>
          <a:prstGeom prst="rect">
            <a:avLst/>
          </a:prstGeom>
        </p:spPr>
      </p:pic>
      <p:sp>
        <p:nvSpPr>
          <p:cNvPr id="936" name="文本"/>
          <p:cNvSpPr>
            <a:spLocks noGrp="1"/>
          </p:cNvSpPr>
          <p:nvPr>
            <p:ph type="ctrTitle" idx="4294967295"/>
          </p:nvPr>
        </p:nvSpPr>
        <p:spPr>
          <a:xfrm>
            <a:off x="4741918" y="4471876"/>
            <a:ext cx="14049041" cy="13237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8400"/>
              </a:lnSpc>
            </a:pPr>
            <a:r>
              <a:rPr lang="en-US" altLang="zh-CN" sz="8800" b="1" dirty="0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FZZhongDengXian-Z07S" charset="-122"/>
              </a:rPr>
              <a:t>7</a:t>
            </a:r>
            <a:r>
              <a:rPr lang="zh-CN" altLang="en-US" sz="8800" b="1" i="0" u="none" spc="0" dirty="0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FZZhongDengXian-Z07S" charset="-122"/>
              </a:rPr>
              <a:t>、微信管理类</a:t>
            </a:r>
            <a:r>
              <a:rPr lang="en-US" altLang="zh-CN" sz="8800" b="1" dirty="0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FZZhongDengXian-Z07S" charset="-122"/>
              </a:rPr>
              <a:t/>
            </a:r>
            <a:br>
              <a:rPr lang="en-US" altLang="zh-CN" sz="8800" b="1" dirty="0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FZZhongDengXian-Z07S" charset="-122"/>
              </a:rPr>
            </a:b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endParaRPr kumimoji="1" lang="zh-CN" altLang="en-US" sz="40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0081" y="5847354"/>
            <a:ext cx="1423646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1)</a:t>
            </a:r>
            <a:r>
              <a:rPr lang="zh-CN" altLang="en-US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贵宾服务主页面展示热门分类</a:t>
            </a:r>
            <a:r>
              <a:rPr lang="en-US" altLang="zh-CN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标签和拼团小程序</a:t>
            </a:r>
          </a:p>
          <a:p>
            <a:pPr>
              <a:lnSpc>
                <a:spcPct val="150000"/>
              </a:lnSpc>
            </a:pPr>
            <a:r>
              <a:rPr lang="en-US" altLang="zh-CN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2)</a:t>
            </a:r>
            <a:r>
              <a:rPr lang="zh-CN" altLang="en-US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套餐项目为</a:t>
            </a:r>
            <a:r>
              <a:rPr lang="en-US" altLang="zh-CN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的不展示</a:t>
            </a:r>
          </a:p>
          <a:p>
            <a:pPr>
              <a:lnSpc>
                <a:spcPct val="150000"/>
              </a:lnSpc>
            </a:pPr>
            <a:r>
              <a:rPr lang="en-US" altLang="zh-CN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3)</a:t>
            </a:r>
            <a:r>
              <a:rPr lang="zh-CN" altLang="en-US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优化微信消息模板</a:t>
            </a:r>
            <a:endParaRPr lang="en-US" altLang="zh-CN" sz="48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sz="48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sz="36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sz="36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9731789" y="0"/>
            <a:ext cx="4628148" cy="72189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0042235" y="126486"/>
            <a:ext cx="3982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旺点软件  </a:t>
            </a:r>
            <a:r>
              <a:rPr lang="en-US" altLang="zh-CN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www.jete.cn</a:t>
            </a:r>
            <a:endParaRPr lang="zh-CN" altLang="en-US" sz="2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05953" y="1426551"/>
            <a:ext cx="20682567" cy="2462202"/>
          </a:xfrm>
          <a:prstGeom prst="rect">
            <a:avLst/>
          </a:prstGeom>
        </p:spPr>
        <p:txBody>
          <a:bodyPr wrap="none" lIns="182871" tIns="91435" rIns="182871" bIns="91435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1)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贵宾服务主页面展示热门分类</a:t>
            </a:r>
            <a: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标签和拼团小程序</a:t>
            </a:r>
          </a:p>
          <a:p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操作流程：微信后台，序号</a:t>
            </a:r>
            <a:r>
              <a:rPr lang="en-US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39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40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设置（默认开启状态）</a:t>
            </a:r>
            <a:endParaRPr lang="en-US" altLang="zh-CN" sz="36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应用场景：爱丽丝连锁发起了小程序拼团，很多顾客都参与了拼团活动，给店铺增加了客量和业绩，</a:t>
            </a:r>
            <a:endParaRPr lang="en-US" altLang="zh-CN" sz="36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爱丽丝把小程序拼团展示到贵宾服务的主页面。有更多的顾客可以参与到拼团活动。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490"/>
            <a:ext cx="8486451" cy="155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776" y="4243563"/>
            <a:ext cx="10849778" cy="675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54432" y="4002933"/>
            <a:ext cx="4843228" cy="956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14151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7512" y="1498740"/>
            <a:ext cx="23221723" cy="2462202"/>
          </a:xfrm>
          <a:prstGeom prst="rect">
            <a:avLst/>
          </a:prstGeom>
        </p:spPr>
        <p:txBody>
          <a:bodyPr wrap="none" lIns="182871" tIns="91435" rIns="182871" bIns="91435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2)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套餐项目为</a:t>
            </a:r>
            <a: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的不展示</a:t>
            </a:r>
          </a:p>
          <a:p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操作流程：微信后台</a:t>
            </a:r>
            <a:r>
              <a:rPr lang="en-US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—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设置</a:t>
            </a:r>
            <a:r>
              <a:rPr lang="en-US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—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序号</a:t>
            </a:r>
            <a:r>
              <a:rPr lang="en-US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34</a:t>
            </a:r>
          </a:p>
          <a:p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应用场景：顾客小美在爱丽丝连锁办了一个美容套盒，里面有</a:t>
            </a:r>
            <a:r>
              <a:rPr lang="en-US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个美容项目，次数为</a:t>
            </a:r>
            <a:r>
              <a:rPr lang="en-US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5-10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不等，她在微信端查看卡</a:t>
            </a:r>
            <a:endParaRPr lang="en-US" altLang="zh-CN" sz="36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详情的时候，只想显示还有余次的项目，方便她查看和预约。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490"/>
            <a:ext cx="8486451" cy="155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953" y="4238127"/>
            <a:ext cx="13747129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10483" y="4147306"/>
            <a:ext cx="4836695" cy="908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14151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0615" y="1447125"/>
            <a:ext cx="22067561" cy="1908205"/>
          </a:xfrm>
          <a:prstGeom prst="rect">
            <a:avLst/>
          </a:prstGeom>
        </p:spPr>
        <p:txBody>
          <a:bodyPr wrap="none" lIns="182871" tIns="91435" rIns="182871" bIns="91435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3)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优化微信消息模板</a:t>
            </a:r>
            <a: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更多的消费信息放置在详情页面中</a:t>
            </a:r>
            <a:endParaRPr lang="en-US" altLang="zh-CN" sz="4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电子签名、抽奖等原有功能放置在评价下方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样式不变</a:t>
            </a:r>
            <a:endParaRPr lang="en-US" altLang="zh-CN" sz="36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应用场景：顾客小美在爱丽丝连锁店消费后，微信端收到消费信息，方便易核对，点击消息也看查看详情。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490"/>
            <a:ext cx="8486451" cy="155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4850" y="3605917"/>
            <a:ext cx="5291706" cy="999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29988" y="3981694"/>
            <a:ext cx="5333248" cy="969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20179" y="3978697"/>
            <a:ext cx="5115153" cy="965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14151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652617" y="570413"/>
            <a:ext cx="1629470" cy="1573920"/>
          </a:xfrm>
          <a:prstGeom prst="rect">
            <a:avLst/>
          </a:prstGeom>
        </p:spPr>
      </p:pic>
      <p:sp>
        <p:nvSpPr>
          <p:cNvPr id="465" name="文本"/>
          <p:cNvSpPr>
            <a:spLocks noGrp="1"/>
          </p:cNvSpPr>
          <p:nvPr>
            <p:ph type="ctrTitle" idx="4294967295"/>
          </p:nvPr>
        </p:nvSpPr>
        <p:spPr>
          <a:xfrm>
            <a:off x="2396305" y="1105920"/>
            <a:ext cx="5302641" cy="113466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7200"/>
              </a:lnSpc>
            </a:pPr>
            <a:r>
              <a:rPr lang="zh-CN" altLang="en-US" sz="8800" b="1" dirty="0" smtClean="0">
                <a:solidFill>
                  <a:srgbClr val="000000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FZZhongDengXian-Z07S" charset="-122"/>
              </a:rPr>
              <a:t>培训流程</a:t>
            </a:r>
            <a:endParaRPr kumimoji="1" lang="zh-CN" altLang="en-US" sz="88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514" name="Picture" descr="Picture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8936635" y="4166081"/>
            <a:ext cx="6262372" cy="5835392"/>
          </a:xfrm>
          <a:prstGeom prst="rect">
            <a:avLst/>
          </a:prstGeom>
        </p:spPr>
      </p:pic>
      <p:pic>
        <p:nvPicPr>
          <p:cNvPr id="2982" name="Picture" descr="Picture"/>
          <p:cNvPicPr>
            <a:picLocks noChangeAspect="1"/>
          </p:cNvPicPr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186661" y="5733814"/>
            <a:ext cx="1762320" cy="1762320"/>
          </a:xfrm>
          <a:prstGeom prst="rect">
            <a:avLst/>
          </a:prstGeom>
        </p:spPr>
      </p:pic>
      <p:sp>
        <p:nvSpPr>
          <p:cNvPr id="3451" name="文本"/>
          <p:cNvSpPr>
            <a:spLocks noGrp="1"/>
          </p:cNvSpPr>
          <p:nvPr>
            <p:ph type="ctrTitle" idx="4294967295"/>
          </p:nvPr>
        </p:nvSpPr>
        <p:spPr>
          <a:xfrm>
            <a:off x="10376135" y="4667575"/>
            <a:ext cx="742954" cy="9412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ts val="5972"/>
              </a:lnSpc>
            </a:pPr>
            <a:r>
              <a:rPr lang="zh-CN" altLang="en-US" sz="4977" dirty="0">
                <a:solidFill>
                  <a:srgbClr val="FFFFFF">
                    <a:alpha val="100000"/>
                  </a:srgbClr>
                </a:solidFill>
                <a:latin typeface="FZZhongDengXian-Z07S" charset="-122"/>
                <a:ea typeface="FZZhongDengXian-Z07S" charset="-122"/>
                <a:cs typeface="FZZhongDengXian-Z07S" charset="-122"/>
              </a:rPr>
              <a:t>01</a:t>
            </a:r>
          </a:p>
        </p:txBody>
      </p:sp>
      <p:sp>
        <p:nvSpPr>
          <p:cNvPr id="4470" name="文本"/>
          <p:cNvSpPr>
            <a:spLocks noGrp="1"/>
          </p:cNvSpPr>
          <p:nvPr>
            <p:ph type="ctrTitle" idx="4294967295"/>
          </p:nvPr>
        </p:nvSpPr>
        <p:spPr>
          <a:xfrm>
            <a:off x="13378979" y="5138220"/>
            <a:ext cx="742954" cy="9412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5972"/>
              </a:lnSpc>
            </a:pPr>
            <a:r>
              <a:rPr lang="zh-CN" altLang="en-US" sz="4977" b="0" i="0" u="none" spc="0" dirty="0">
                <a:solidFill>
                  <a:srgbClr val="FFFFFF">
                    <a:alpha val="100000"/>
                  </a:srgbClr>
                </a:solidFill>
                <a:latin typeface="FZZhongDengXian-Z07S" charset="-122"/>
                <a:ea typeface="FZZhongDengXian-Z07S" charset="-122"/>
                <a:cs typeface="FZZhongDengXian-Z07S" charset="-122"/>
              </a:rPr>
              <a:t>02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5489" name="文本"/>
          <p:cNvSpPr>
            <a:spLocks noGrp="1"/>
          </p:cNvSpPr>
          <p:nvPr>
            <p:ph type="ctrTitle" idx="4294967295"/>
          </p:nvPr>
        </p:nvSpPr>
        <p:spPr>
          <a:xfrm>
            <a:off x="9633181" y="7083777"/>
            <a:ext cx="742954" cy="9412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5972"/>
              </a:lnSpc>
            </a:pPr>
            <a:r>
              <a:rPr lang="zh-CN" altLang="en-US" sz="4977" b="0" i="0" u="none" spc="0" dirty="0">
                <a:solidFill>
                  <a:srgbClr val="FFFFFF">
                    <a:alpha val="100000"/>
                  </a:srgbClr>
                </a:solidFill>
                <a:latin typeface="FZZhongDengXian-Z07S" charset="-122"/>
                <a:ea typeface="FZZhongDengXian-Z07S" charset="-122"/>
                <a:cs typeface="FZZhongDengXian-Z07S" charset="-122"/>
              </a:rPr>
              <a:t>03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6507" name="文本"/>
          <p:cNvSpPr>
            <a:spLocks noGrp="1"/>
          </p:cNvSpPr>
          <p:nvPr>
            <p:ph type="ctrTitle" idx="4294967295"/>
          </p:nvPr>
        </p:nvSpPr>
        <p:spPr>
          <a:xfrm>
            <a:off x="13378979" y="8167510"/>
            <a:ext cx="742954" cy="9412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5972"/>
              </a:lnSpc>
            </a:pPr>
            <a:r>
              <a:rPr lang="zh-CN" altLang="en-US" sz="4977" b="0" i="0" u="none" spc="0" dirty="0">
                <a:solidFill>
                  <a:srgbClr val="FFFFFF">
                    <a:alpha val="100000"/>
                  </a:srgbClr>
                </a:solidFill>
                <a:latin typeface="FZZhongDengXian-Z07S" charset="-122"/>
                <a:ea typeface="FZZhongDengXian-Z07S" charset="-122"/>
                <a:cs typeface="FZZhongDengXian-Z07S" charset="-122"/>
              </a:rPr>
              <a:t>04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7526" name="文本"/>
          <p:cNvSpPr>
            <a:spLocks noGrp="1"/>
          </p:cNvSpPr>
          <p:nvPr>
            <p:ph type="ctrTitle" idx="4294967295"/>
          </p:nvPr>
        </p:nvSpPr>
        <p:spPr>
          <a:xfrm>
            <a:off x="15199008" y="4715652"/>
            <a:ext cx="5302641" cy="75644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ts val="4800"/>
              </a:lnSpc>
            </a:pPr>
            <a:r>
              <a:rPr lang="en-US" altLang="zh-CN" sz="4800" b="1" dirty="0" smtClean="0">
                <a:latin typeface="黑体" pitchFamily="49" charset="-122"/>
                <a:ea typeface="黑体" pitchFamily="49" charset="-122"/>
              </a:rPr>
              <a:t>PPT</a:t>
            </a:r>
            <a:r>
              <a:rPr lang="zh-CN" altLang="en-US" sz="4800" b="1" dirty="0" smtClean="0">
                <a:latin typeface="黑体" pitchFamily="49" charset="-122"/>
                <a:ea typeface="黑体" pitchFamily="49" charset="-122"/>
              </a:rPr>
              <a:t>告知如何操作</a:t>
            </a:r>
            <a:r>
              <a:rPr lang="en-US" altLang="zh-CN" sz="4800" dirty="0" smtClean="0"/>
              <a:t/>
            </a:r>
            <a:br>
              <a:rPr lang="en-US" altLang="zh-CN" sz="4800" dirty="0" smtClean="0"/>
            </a:br>
            <a:r>
              <a:rPr lang="zh-CN" altLang="en-US" sz="4800" b="0" i="0" u="none" spc="0" dirty="0" smtClean="0">
                <a:solidFill>
                  <a:srgbClr val="000000">
                    <a:alpha val="100000"/>
                  </a:srgbClr>
                </a:solidFill>
                <a:latin typeface="FZZhongDengXian-Z07S" charset="-122"/>
                <a:ea typeface="FZZhongDengXian-Z07S" charset="-122"/>
                <a:cs typeface="FZZhongDengXian-Z07S" charset="-122"/>
              </a:rPr>
              <a:t>​</a:t>
            </a:r>
            <a:endParaRPr kumimoji="1" lang="zh-CN" altLang="en-US" sz="4800" dirty="0">
              <a:solidFill>
                <a:srgbClr val="000000"/>
              </a:solidFill>
            </a:endParaRPr>
          </a:p>
        </p:txBody>
      </p:sp>
      <p:sp>
        <p:nvSpPr>
          <p:cNvPr id="9598" name="文本"/>
          <p:cNvSpPr>
            <a:spLocks noGrp="1"/>
          </p:cNvSpPr>
          <p:nvPr>
            <p:ph type="ctrTitle" idx="4294967295"/>
          </p:nvPr>
        </p:nvSpPr>
        <p:spPr>
          <a:xfrm>
            <a:off x="15199008" y="7344550"/>
            <a:ext cx="9184992" cy="75644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514350" indent="-514350"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000000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FZZhongDengXian-Z07S" charset="-122"/>
              </a:rPr>
              <a:t>可提问，讲完后也可集中回答</a:t>
            </a:r>
            <a:endParaRPr lang="en-US" altLang="zh-CN" sz="4800" b="1" dirty="0" smtClean="0">
              <a:solidFill>
                <a:srgbClr val="000000">
                  <a:alpha val="100000"/>
                </a:srgbClr>
              </a:solidFill>
              <a:latin typeface="黑体" pitchFamily="49" charset="-122"/>
              <a:ea typeface="黑体" pitchFamily="49" charset="-122"/>
              <a:cs typeface="FZZhongDengXian-Z07S" charset="-122"/>
            </a:endParaRPr>
          </a:p>
        </p:txBody>
      </p:sp>
      <p:sp>
        <p:nvSpPr>
          <p:cNvPr id="11671" name="文本"/>
          <p:cNvSpPr>
            <a:spLocks noGrp="1"/>
          </p:cNvSpPr>
          <p:nvPr>
            <p:ph type="ctrTitle" idx="4294967295"/>
          </p:nvPr>
        </p:nvSpPr>
        <p:spPr>
          <a:xfrm>
            <a:off x="76385" y="4666933"/>
            <a:ext cx="9308245" cy="75644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ts val="4800"/>
              </a:lnSpc>
            </a:pPr>
            <a:r>
              <a:rPr lang="zh-CN" altLang="en-US" sz="4800" b="1" i="0" u="none" spc="0" dirty="0" smtClean="0">
                <a:solidFill>
                  <a:srgbClr val="000000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FZZhongDengXian-Z07S" charset="-122"/>
              </a:rPr>
              <a:t>每一个升级的应用场景</a:t>
            </a:r>
            <a:r>
              <a:rPr lang="zh-CN" altLang="en-US" sz="4000" b="0" i="0" u="none" spc="0" dirty="0" smtClean="0">
                <a:solidFill>
                  <a:srgbClr val="000000">
                    <a:alpha val="100000"/>
                  </a:srgbClr>
                </a:solidFill>
                <a:latin typeface="FZZhongDengXian-Z07S" charset="-122"/>
                <a:ea typeface="FZZhongDengXian-Z07S" charset="-122"/>
                <a:cs typeface="FZZhongDengXian-Z07S" charset="-122"/>
              </a:rPr>
              <a:t>​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3743" name="文本"/>
          <p:cNvSpPr>
            <a:spLocks noGrp="1"/>
          </p:cNvSpPr>
          <p:nvPr>
            <p:ph type="ctrTitle" idx="4294967295"/>
          </p:nvPr>
        </p:nvSpPr>
        <p:spPr>
          <a:xfrm>
            <a:off x="3218450" y="7117912"/>
            <a:ext cx="5302641" cy="75644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ts val="4800"/>
              </a:lnSpc>
            </a:pPr>
            <a:r>
              <a:rPr lang="zh-CN" altLang="en-US" sz="4800" b="1" dirty="0" smtClean="0">
                <a:solidFill>
                  <a:srgbClr val="000000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FZZhongDengXian-Z07S" charset="-122"/>
              </a:rPr>
              <a:t>在软件上演示操作</a:t>
            </a:r>
            <a:r>
              <a:rPr lang="en-US" altLang="zh-CN" sz="4000" b="1" dirty="0" smtClean="0">
                <a:solidFill>
                  <a:srgbClr val="000000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FZZhongDengXian-Z07S" charset="-122"/>
              </a:rPr>
              <a:t/>
            </a:r>
            <a:br>
              <a:rPr lang="en-US" altLang="zh-CN" sz="4000" b="1" dirty="0" smtClean="0">
                <a:solidFill>
                  <a:srgbClr val="000000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FZZhongDengXian-Z07S" charset="-122"/>
              </a:rPr>
            </a:br>
            <a:r>
              <a:rPr lang="zh-CN" altLang="en-US" sz="4000" b="1" dirty="0" smtClean="0">
                <a:solidFill>
                  <a:srgbClr val="000000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FZZhongDengXian-Z07S" charset="-122"/>
              </a:rPr>
              <a:t>​</a:t>
            </a:r>
            <a:endParaRPr lang="zh-CN" altLang="en-US" sz="4000" b="1" dirty="0">
              <a:solidFill>
                <a:srgbClr val="000000">
                  <a:alpha val="100000"/>
                </a:srgbClr>
              </a:solidFill>
              <a:latin typeface="黑体" pitchFamily="49" charset="-122"/>
              <a:ea typeface="黑体" pitchFamily="49" charset="-122"/>
              <a:cs typeface="FZZhongDengXian-Z07S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731789" y="4666933"/>
            <a:ext cx="4074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旺点软件  </a:t>
            </a:r>
            <a:r>
              <a:rPr lang="en-US" altLang="zh-CN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www.jete.cn</a:t>
            </a:r>
            <a:endParaRPr lang="zh-CN" altLang="en-US" sz="2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731789" y="20047"/>
            <a:ext cx="4074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旺点软件  </a:t>
            </a:r>
            <a:r>
              <a:rPr lang="en-US" altLang="zh-CN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www.jete.cn</a:t>
            </a:r>
            <a:endParaRPr lang="zh-CN" altLang="en-US" sz="2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9755852" y="-4016"/>
            <a:ext cx="4628148" cy="72189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20042235" y="111000"/>
            <a:ext cx="3982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旺点软件  </a:t>
            </a:r>
            <a:r>
              <a:rPr lang="en-US" altLang="zh-CN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www.jete.cn</a:t>
            </a:r>
            <a:endParaRPr lang="zh-CN" altLang="en-US" sz="2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-266229" y="3679048"/>
            <a:ext cx="24988895" cy="6042468"/>
          </a:xfrm>
          <a:prstGeom prst="rect">
            <a:avLst/>
          </a:prstGeom>
        </p:spPr>
      </p:pic>
      <p:sp>
        <p:nvSpPr>
          <p:cNvPr id="936" name="文本"/>
          <p:cNvSpPr>
            <a:spLocks noGrp="1"/>
          </p:cNvSpPr>
          <p:nvPr>
            <p:ph type="ctrTitle" idx="4294967295"/>
          </p:nvPr>
        </p:nvSpPr>
        <p:spPr>
          <a:xfrm>
            <a:off x="3585411" y="5037512"/>
            <a:ext cx="17157031" cy="13237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8400"/>
              </a:lnSpc>
            </a:pPr>
            <a:r>
              <a:rPr lang="en-US" altLang="zh-CN" sz="8800" b="1" dirty="0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FZZhongDengXian-Z07S" charset="-122"/>
              </a:rPr>
              <a:t>8</a:t>
            </a:r>
            <a:r>
              <a:rPr lang="zh-CN" altLang="en-US" sz="8800" b="1" i="0" u="none" spc="0" dirty="0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FZZhongDengXian-Z07S" charset="-122"/>
              </a:rPr>
              <a:t>、触屏类</a:t>
            </a:r>
            <a:r>
              <a:rPr lang="zh-CN" altLang="en-US" sz="8800" b="1" dirty="0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FZZhongDengXian-Z07S" charset="-122"/>
              </a:rPr>
              <a:t/>
            </a:r>
            <a:br>
              <a:rPr lang="zh-CN" altLang="en-US" sz="8800" b="1" dirty="0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FZZhongDengXian-Z07S" charset="-122"/>
              </a:rPr>
            </a:br>
            <a:r>
              <a:rPr lang="en-US" altLang="zh-CN" sz="8800" b="1" dirty="0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FZZhongDengXian-Z07S" charset="-122"/>
              </a:rPr>
              <a:t/>
            </a:r>
            <a:br>
              <a:rPr lang="en-US" altLang="zh-CN" sz="8800" b="1" dirty="0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FZZhongDengXian-Z07S" charset="-122"/>
              </a:rPr>
            </a:b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endParaRPr kumimoji="1" lang="zh-CN" altLang="en-US" sz="40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49766" y="6448929"/>
            <a:ext cx="142364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）触屏和</a:t>
            </a:r>
            <a:r>
              <a:rPr lang="en-US" altLang="zh-CN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pc</a:t>
            </a:r>
            <a:r>
              <a:rPr lang="zh-CN" altLang="en-US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可以相互切换使用</a:t>
            </a:r>
            <a:endParaRPr lang="en-US" altLang="zh-CN" sz="48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pPr marL="0" lvl="1">
              <a:buFont typeface="Wingdings" pitchFamily="2" charset="2"/>
              <a:buChar char="l"/>
            </a:pPr>
            <a:endParaRPr lang="en-US" altLang="zh-CN" sz="48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sz="48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sz="36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sz="36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9731789" y="0"/>
            <a:ext cx="4628148" cy="72189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0042235" y="126486"/>
            <a:ext cx="3982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旺点软件  </a:t>
            </a:r>
            <a:r>
              <a:rPr lang="en-US" altLang="zh-CN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www.jete.cn</a:t>
            </a:r>
            <a:endParaRPr lang="zh-CN" altLang="en-US" sz="2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7931" y="1591503"/>
            <a:ext cx="21605897" cy="3077756"/>
          </a:xfrm>
          <a:prstGeom prst="rect">
            <a:avLst/>
          </a:prstGeom>
        </p:spPr>
        <p:txBody>
          <a:bodyPr wrap="none" lIns="182871" tIns="91435" rIns="182871" bIns="91435">
            <a:spAutoFit/>
          </a:bodyPr>
          <a:lstStyle/>
          <a:p>
            <a:pPr lvl="0"/>
            <a: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）触屏和</a:t>
            </a:r>
            <a: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pc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可以相互切换使用</a:t>
            </a:r>
            <a:endParaRPr lang="en-US" altLang="zh-CN" sz="4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lvl="0"/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使用场景：爱丽丝连锁部分店铺已经升级用旺小胖一体机来收银买单，全触摸显示屏，提升了店内形象，</a:t>
            </a:r>
            <a:endParaRPr lang="en-US" altLang="zh-CN" sz="36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lvl="0"/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提高了收银员的开单速度，目前</a:t>
            </a:r>
            <a:r>
              <a:rPr lang="zh-CN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可以自由切换触屏方式或</a:t>
            </a:r>
            <a:r>
              <a:rPr lang="en-US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pc</a:t>
            </a:r>
            <a:r>
              <a:rPr lang="zh-CN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方式收银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36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lvl="0"/>
            <a:endParaRPr lang="en-US" altLang="zh-CN" sz="4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lvl="0"/>
            <a:endParaRPr lang="zh-CN" altLang="zh-CN" sz="36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490"/>
            <a:ext cx="8486451" cy="155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871" y="3905714"/>
            <a:ext cx="10504749" cy="786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10047" y="3976520"/>
            <a:ext cx="10900299" cy="779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14151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88027" y="1663692"/>
            <a:ext cx="12438323" cy="923320"/>
          </a:xfrm>
          <a:prstGeom prst="rect">
            <a:avLst/>
          </a:prstGeom>
        </p:spPr>
        <p:txBody>
          <a:bodyPr wrap="none" lIns="182871" tIns="91435" rIns="182871" bIns="91435">
            <a:spAutoFit/>
          </a:bodyPr>
          <a:lstStyle/>
          <a:p>
            <a:pPr lvl="0"/>
            <a:r>
              <a:rPr lang="zh-CN" altLang="en-US" sz="4800" b="1" dirty="0" smtClean="0">
                <a:solidFill>
                  <a:srgbClr val="FF0000"/>
                </a:solidFill>
              </a:rPr>
              <a:t>使用旺点触屏一体机，体验触屏功能更佳。</a:t>
            </a:r>
            <a:endParaRPr lang="zh-CN" altLang="zh-CN" sz="48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490"/>
            <a:ext cx="8486451" cy="155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AdIndex_b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1040" y="3128214"/>
            <a:ext cx="11251592" cy="1041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4151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MH_Number_1">
            <a:hlinkClick r:id="rId12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4697238" y="8548886"/>
            <a:ext cx="4901088" cy="870856"/>
          </a:xfrm>
          <a:prstGeom prst="roundRect">
            <a:avLst/>
          </a:prstGeom>
          <a:gradFill>
            <a:gsLst>
              <a:gs pos="0">
                <a:srgbClr val="B01826"/>
              </a:gs>
              <a:gs pos="100000">
                <a:srgbClr val="EA606D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4800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在线客服</a:t>
            </a:r>
            <a:r>
              <a:rPr lang="en-US" altLang="zh-CN" sz="4800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QQ</a:t>
            </a:r>
            <a:endParaRPr lang="zh-CN" altLang="en-US" sz="4800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48590" name="MH_Entry_1">
            <a:hlinkClick r:id="rId1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0653660" y="8302323"/>
            <a:ext cx="9218506" cy="1363982"/>
          </a:xfrm>
          <a:prstGeom prst="rect">
            <a:avLst/>
          </a:prstGeom>
          <a:noFill/>
        </p:spPr>
        <p:txBody>
          <a:bodyPr wrap="square" lIns="217689" tIns="108845" rIns="217689" bIns="108845" rtlCol="0" anchor="ctr" anchorCtr="0"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sz="4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4006551808</a:t>
            </a:r>
            <a:endParaRPr lang="zh-CN" altLang="en-US" sz="4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91" name="MH_Number_2">
            <a:hlinkClick r:id="" action="ppaction://noaction"/>
          </p:cNvPr>
          <p:cNvSpPr/>
          <p:nvPr>
            <p:custDataLst>
              <p:tags r:id="rId3"/>
            </p:custDataLst>
          </p:nvPr>
        </p:nvSpPr>
        <p:spPr>
          <a:xfrm>
            <a:off x="4731105" y="5118662"/>
            <a:ext cx="4901088" cy="870856"/>
          </a:xfrm>
          <a:prstGeom prst="roundRect">
            <a:avLst/>
          </a:prstGeom>
          <a:gradFill>
            <a:gsLst>
              <a:gs pos="0">
                <a:srgbClr val="BC9004"/>
              </a:gs>
              <a:gs pos="100000">
                <a:srgbClr val="E9B30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4800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客服电话</a:t>
            </a:r>
          </a:p>
        </p:txBody>
      </p:sp>
      <p:sp>
        <p:nvSpPr>
          <p:cNvPr id="1048592" name="MH_Entry_2">
            <a:hlinkClick r:id="" action="ppaction://noaction"/>
          </p:cNvPr>
          <p:cNvSpPr txBox="1"/>
          <p:nvPr>
            <p:custDataLst>
              <p:tags r:id="rId4"/>
            </p:custDataLst>
          </p:nvPr>
        </p:nvSpPr>
        <p:spPr>
          <a:xfrm>
            <a:off x="10687526" y="4983225"/>
            <a:ext cx="9218506" cy="1141730"/>
          </a:xfrm>
          <a:prstGeom prst="rect">
            <a:avLst/>
          </a:prstGeom>
          <a:noFill/>
        </p:spPr>
        <p:txBody>
          <a:bodyPr wrap="square" lIns="217689" tIns="108845" rIns="217689" bIns="108845" rtlCol="0" anchor="ctr" anchorCtr="0">
            <a:normAutofit fontScale="77500" lnSpcReduction="20000"/>
          </a:bodyPr>
          <a:lstStyle/>
          <a:p>
            <a:pPr>
              <a:lnSpc>
                <a:spcPct val="130000"/>
              </a:lnSpc>
            </a:pPr>
            <a:r>
              <a:rPr lang="en-US" altLang="zh-CN" sz="5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023-68617707   023-86182321</a:t>
            </a:r>
            <a:endParaRPr lang="zh-CN" altLang="en-US" sz="5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45728" name="MH_Others_2"/>
          <p:cNvCxnSpPr/>
          <p:nvPr>
            <p:custDataLst>
              <p:tags r:id="rId5"/>
            </p:custDataLst>
          </p:nvPr>
        </p:nvCxnSpPr>
        <p:spPr>
          <a:xfrm>
            <a:off x="10265766" y="2421276"/>
            <a:ext cx="0" cy="8326042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94" name="MH_Others_5"/>
          <p:cNvSpPr/>
          <p:nvPr>
            <p:custDataLst>
              <p:tags r:id="rId6"/>
            </p:custDataLst>
          </p:nvPr>
        </p:nvSpPr>
        <p:spPr>
          <a:xfrm>
            <a:off x="1568170" y="1057775"/>
            <a:ext cx="2279957" cy="1686733"/>
          </a:xfrm>
          <a:prstGeom prst="round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endParaRPr lang="zh-CN" altLang="en-US" sz="22800" b="1" dirty="0">
              <a:solidFill>
                <a:srgbClr val="EA606D"/>
              </a:solidFill>
              <a:effectLst>
                <a:innerShdw blurRad="63500">
                  <a:prstClr val="black">
                    <a:alpha val="20000"/>
                  </a:prstClr>
                </a:inn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48595" name="MH_Number_3">
            <a:hlinkClick r:id="" action="ppaction://noaction"/>
          </p:cNvPr>
          <p:cNvSpPr/>
          <p:nvPr>
            <p:custDataLst>
              <p:tags r:id="rId7"/>
            </p:custDataLst>
          </p:nvPr>
        </p:nvSpPr>
        <p:spPr>
          <a:xfrm>
            <a:off x="4731105" y="6917337"/>
            <a:ext cx="4901088" cy="870856"/>
          </a:xfrm>
          <a:prstGeom prst="round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4800" dirty="0">
                <a:solidFill>
                  <a:srgbClr val="FFFFFF"/>
                </a:solidFill>
                <a:ea typeface="华文细黑" panose="02010600040101010101" pitchFamily="2" charset="-122"/>
              </a:rPr>
              <a:t>在线服务时间</a:t>
            </a:r>
          </a:p>
        </p:txBody>
      </p:sp>
      <p:sp>
        <p:nvSpPr>
          <p:cNvPr id="1048596" name="MH_Entry_3">
            <a:hlinkClick r:id="" action="ppaction://noaction"/>
          </p:cNvPr>
          <p:cNvSpPr txBox="1"/>
          <p:nvPr>
            <p:custDataLst>
              <p:tags r:id="rId8"/>
            </p:custDataLst>
          </p:nvPr>
        </p:nvSpPr>
        <p:spPr>
          <a:xfrm>
            <a:off x="10687525" y="6653627"/>
            <a:ext cx="9184640" cy="1398272"/>
          </a:xfrm>
          <a:prstGeom prst="rect">
            <a:avLst/>
          </a:prstGeom>
          <a:noFill/>
        </p:spPr>
        <p:txBody>
          <a:bodyPr wrap="square" lIns="217689" tIns="108845" rIns="217689" bIns="108845" rtlCol="0" anchor="ctr" anchorCtr="0"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4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周一至周日   </a:t>
            </a:r>
            <a:r>
              <a:rPr lang="en-US" altLang="zh-CN" sz="4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09:00-21:00</a:t>
            </a:r>
          </a:p>
        </p:txBody>
      </p:sp>
      <p:sp>
        <p:nvSpPr>
          <p:cNvPr id="10" name="MH_Number_2">
            <a:hlinkClick r:id="" action="ppaction://noaction"/>
            <a:extLst>
              <a:ext uri="{FF2B5EF4-FFF2-40B4-BE49-F238E27FC236}">
                <a16:creationId xmlns:a16="http://schemas.microsoft.com/office/drawing/2014/main" xmlns="" id="{C4496E20-6166-4D36-9FB4-838ED855927C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731105" y="3311824"/>
            <a:ext cx="4901088" cy="870856"/>
          </a:xfrm>
          <a:prstGeom prst="roundRect">
            <a:avLst/>
          </a:prstGeom>
          <a:gradFill>
            <a:gsLst>
              <a:gs pos="0">
                <a:srgbClr val="BC9004"/>
              </a:gs>
              <a:gs pos="100000">
                <a:srgbClr val="E9B30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4800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销售电话</a:t>
            </a:r>
          </a:p>
        </p:txBody>
      </p:sp>
      <p:sp>
        <p:nvSpPr>
          <p:cNvPr id="11" name="MH_Entry_2">
            <a:hlinkClick r:id="" action="ppaction://noaction"/>
            <a:extLst>
              <a:ext uri="{FF2B5EF4-FFF2-40B4-BE49-F238E27FC236}">
                <a16:creationId xmlns:a16="http://schemas.microsoft.com/office/drawing/2014/main" xmlns="" id="{831C4012-6432-486B-A7DC-05F1450B064B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0687526" y="3176387"/>
            <a:ext cx="9218506" cy="1141730"/>
          </a:xfrm>
          <a:prstGeom prst="rect">
            <a:avLst/>
          </a:prstGeom>
          <a:noFill/>
        </p:spPr>
        <p:txBody>
          <a:bodyPr wrap="square" lIns="217689" tIns="108845" rIns="217689" bIns="108845" rtlCol="0" anchor="ctr" anchorCtr="0"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en-US" altLang="zh-CN" sz="5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023-64702057</a:t>
            </a:r>
            <a:endParaRPr lang="zh-CN" altLang="en-US" sz="5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2490"/>
            <a:ext cx="8486451" cy="155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954851" y="753219"/>
            <a:ext cx="22474295" cy="12209559"/>
          </a:xfrm>
          <a:prstGeom prst="rect">
            <a:avLst/>
          </a:prstGeom>
        </p:spPr>
      </p:pic>
      <p:pic>
        <p:nvPicPr>
          <p:cNvPr id="467" name="Picture" descr="Picture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473380" y="1134689"/>
            <a:ext cx="21437237" cy="11402091"/>
          </a:xfrm>
          <a:prstGeom prst="rect">
            <a:avLst/>
          </a:prstGeom>
        </p:spPr>
      </p:pic>
      <p:pic>
        <p:nvPicPr>
          <p:cNvPr id="936" name="Picture" descr="Picture"/>
          <p:cNvPicPr>
            <a:picLocks noChangeAspect="1"/>
          </p:cNvPicPr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195336" y="2641934"/>
            <a:ext cx="1993326" cy="1925372"/>
          </a:xfrm>
          <a:prstGeom prst="rect">
            <a:avLst/>
          </a:prstGeom>
        </p:spPr>
      </p:pic>
      <p:sp>
        <p:nvSpPr>
          <p:cNvPr id="1404" name="文本"/>
          <p:cNvSpPr>
            <a:spLocks noGrp="1"/>
          </p:cNvSpPr>
          <p:nvPr>
            <p:ph type="ctrTitle" idx="4294967295"/>
          </p:nvPr>
        </p:nvSpPr>
        <p:spPr>
          <a:xfrm>
            <a:off x="4927757" y="5368317"/>
            <a:ext cx="14528484" cy="19678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12487"/>
              </a:lnSpc>
            </a:pPr>
            <a:r>
              <a:rPr lang="zh-CN" altLang="en-US" sz="10405" i="0" u="none" spc="1300" dirty="0">
                <a:solidFill>
                  <a:srgbClr val="000000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FZZhongDengXian-Z07S" charset="-122"/>
              </a:rPr>
              <a:t>感谢您的</a:t>
            </a:r>
            <a:r>
              <a:rPr lang="zh-CN" altLang="en-US" sz="10405" i="0" u="none" spc="1300" dirty="0" smtClean="0">
                <a:solidFill>
                  <a:srgbClr val="000000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FZZhongDengXian-Z07S" charset="-122"/>
              </a:rPr>
              <a:t>观赏</a:t>
            </a:r>
            <a:r>
              <a:rPr lang="zh-CN" altLang="en-US" sz="10405" b="0" i="0" u="none" spc="1300" dirty="0" smtClean="0">
                <a:solidFill>
                  <a:srgbClr val="000000">
                    <a:alpha val="100000"/>
                  </a:srgbClr>
                </a:solidFill>
                <a:latin typeface="FZZhongDengXian-Z07S" charset="-122"/>
                <a:ea typeface="FZZhongDengXian-Z07S" charset="-122"/>
                <a:cs typeface="FZZhongDengXian-Z07S" charset="-122"/>
              </a:rPr>
              <a:t>​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2437" name="文本"/>
          <p:cNvSpPr>
            <a:spLocks noGrp="1"/>
          </p:cNvSpPr>
          <p:nvPr>
            <p:ph type="ctrTitle" idx="4294967295"/>
          </p:nvPr>
        </p:nvSpPr>
        <p:spPr>
          <a:xfrm>
            <a:off x="6019799" y="7336181"/>
            <a:ext cx="12344399" cy="80200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5400"/>
              </a:lnSpc>
            </a:pPr>
            <a:r>
              <a:rPr lang="zh-CN" altLang="en-US" sz="4500" b="0" i="0" u="none" spc="0" dirty="0">
                <a:solidFill>
                  <a:srgbClr val="000000">
                    <a:alpha val="100000"/>
                  </a:srgbClr>
                </a:solidFill>
                <a:latin typeface="FZZhongDengXian-Z07S" charset="-122"/>
                <a:ea typeface="FZZhongDengXian-Z07S" charset="-122"/>
                <a:cs typeface="FZZhongDengXian-Z07S" charset="-122"/>
              </a:rPr>
              <a:t>THANKS FOR LISTENING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pic>
        <p:nvPicPr>
          <p:cNvPr id="4509" name="Picture" descr="Picture"/>
          <p:cNvPicPr>
            <a:picLocks noChangeAspect="1"/>
          </p:cNvPicPr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5626569" y="7226704"/>
            <a:ext cx="13022986" cy="54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-458733" y="3489158"/>
            <a:ext cx="24988895" cy="7796463"/>
          </a:xfrm>
          <a:prstGeom prst="rect">
            <a:avLst/>
          </a:prstGeom>
        </p:spPr>
      </p:pic>
      <p:sp>
        <p:nvSpPr>
          <p:cNvPr id="936" name="文本"/>
          <p:cNvSpPr>
            <a:spLocks noGrp="1"/>
          </p:cNvSpPr>
          <p:nvPr>
            <p:ph type="ctrTitle" idx="4294967295"/>
          </p:nvPr>
        </p:nvSpPr>
        <p:spPr>
          <a:xfrm>
            <a:off x="5442125" y="4014679"/>
            <a:ext cx="10771639" cy="13237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8400"/>
              </a:lnSpc>
            </a:pPr>
            <a:r>
              <a:rPr lang="zh-CN" altLang="en-US" sz="8800" b="1" i="0" u="none" spc="0" dirty="0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FZZhongDengXian-Z07S" charset="-122"/>
              </a:rPr>
              <a:t>1、</a:t>
            </a:r>
            <a:r>
              <a:rPr lang="zh-CN" altLang="en-US" sz="8800" b="1" dirty="0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FZZhongDengXian-Z07S" charset="-122"/>
              </a:rPr>
              <a:t>前台收银类</a:t>
            </a:r>
            <a:r>
              <a:rPr lang="en-US" altLang="zh-CN" sz="7000" dirty="0" smtClean="0">
                <a:solidFill>
                  <a:srgbClr val="FFFFFF">
                    <a:alpha val="100000"/>
                  </a:srgbClr>
                </a:solidFill>
                <a:latin typeface="FZZhongDengXian-Z07S" charset="-122"/>
                <a:ea typeface="FZZhongDengXian-Z07S" charset="-122"/>
                <a:cs typeface="FZZhongDengXian-Z07S" charset="-122"/>
              </a:rPr>
              <a:t/>
            </a:r>
            <a:br>
              <a:rPr lang="en-US" altLang="zh-CN" sz="7000" dirty="0" smtClean="0">
                <a:solidFill>
                  <a:srgbClr val="FFFFFF">
                    <a:alpha val="100000"/>
                  </a:srgbClr>
                </a:solidFill>
                <a:latin typeface="FZZhongDengXian-Z07S" charset="-122"/>
                <a:ea typeface="FZZhongDengXian-Z07S" charset="-122"/>
                <a:cs typeface="FZZhongDengXian-Z07S" charset="-122"/>
              </a:rPr>
            </a:b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endParaRPr kumimoji="1" lang="zh-CN" altLang="en-US" sz="40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31619" y="5245773"/>
            <a:ext cx="15881271" cy="7848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）办卡卡类型展示消费方式</a:t>
            </a:r>
          </a:p>
          <a:p>
            <a:pPr>
              <a:lnSpc>
                <a:spcPct val="150000"/>
              </a:lnSpc>
            </a:pPr>
            <a:r>
              <a:rPr lang="en-US" altLang="zh-CN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）</a:t>
            </a:r>
            <a:r>
              <a:rPr lang="en-US" altLang="zh-CN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pc</a:t>
            </a:r>
            <a:r>
              <a:rPr lang="zh-CN" altLang="en-US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会员充值送优惠券</a:t>
            </a:r>
          </a:p>
          <a:p>
            <a:pPr>
              <a:lnSpc>
                <a:spcPct val="150000"/>
              </a:lnSpc>
            </a:pPr>
            <a:r>
              <a:rPr lang="en-US" altLang="zh-CN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）前台预约开单</a:t>
            </a:r>
          </a:p>
          <a:p>
            <a:pPr>
              <a:lnSpc>
                <a:spcPct val="150000"/>
              </a:lnSpc>
            </a:pPr>
            <a:r>
              <a:rPr lang="en-US" altLang="zh-CN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）办卡、充值、套餐购买可以修改提成比例或者业绩比例</a:t>
            </a:r>
          </a:p>
          <a:p>
            <a:pPr>
              <a:lnSpc>
                <a:spcPct val="150000"/>
              </a:lnSpc>
            </a:pPr>
            <a:r>
              <a:rPr lang="en-US" altLang="zh-CN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）散客消费后，支付结束可选是否开新单</a:t>
            </a:r>
          </a:p>
          <a:p>
            <a:endParaRPr lang="en-US" altLang="zh-CN" sz="36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sz="36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9731789" y="0"/>
            <a:ext cx="4628148" cy="72189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0042235" y="126486"/>
            <a:ext cx="3982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旺点软件  </a:t>
            </a:r>
            <a:r>
              <a:rPr lang="en-US" altLang="zh-CN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www.jete.cn</a:t>
            </a:r>
            <a:endParaRPr lang="zh-CN" altLang="en-US" sz="2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3257" y="1527132"/>
            <a:ext cx="23999180" cy="1908205"/>
          </a:xfrm>
          <a:prstGeom prst="rect">
            <a:avLst/>
          </a:prstGeom>
        </p:spPr>
        <p:txBody>
          <a:bodyPr wrap="none" lIns="182871" tIns="91435" rIns="182871" bIns="91435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）办卡卡类型展示消费方式</a:t>
            </a:r>
          </a:p>
          <a:p>
            <a:pPr lvl="0"/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操作流程：前台收银</a:t>
            </a:r>
            <a:r>
              <a:rPr lang="en-US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—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办卡展示金额卡、次卡、套餐卡</a:t>
            </a:r>
            <a:endParaRPr lang="en-US" altLang="zh-CN" sz="36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lvl="0"/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应用场景：收银员</a:t>
            </a:r>
            <a:r>
              <a:rPr lang="en-US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lily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要给顾客办卡，但是店里卡类型很多，展示出消费方式可以快速给顾客办卡，提交收银效率。</a:t>
            </a:r>
            <a:endParaRPr lang="zh-CN" altLang="zh-CN" sz="36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81"/>
            <a:ext cx="8486451" cy="155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7651" y="4006450"/>
            <a:ext cx="18956349" cy="80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14151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2447" y="2013423"/>
            <a:ext cx="23532706" cy="2462202"/>
          </a:xfrm>
          <a:prstGeom prst="rect">
            <a:avLst/>
          </a:prstGeom>
        </p:spPr>
        <p:txBody>
          <a:bodyPr wrap="none" lIns="182871" tIns="91435" rIns="182871" bIns="91435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）</a:t>
            </a:r>
            <a: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pc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会员充值送优惠券</a:t>
            </a:r>
          </a:p>
          <a:p>
            <a:pPr lvl="0"/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操作流程：微信后台</a:t>
            </a:r>
            <a:r>
              <a:rPr lang="en-US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—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优惠券发放设置</a:t>
            </a:r>
            <a:endParaRPr lang="en-US" altLang="zh-CN" sz="36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lvl="0"/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应用场景：顾客小美在店里或者在微信端自助充值，都可以获得代金券一张，并有微信消息提醒，这个优惠券下次</a:t>
            </a:r>
            <a:endParaRPr lang="en-US" altLang="zh-CN" sz="36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lvl="0"/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到店消费可以抵扣。</a:t>
            </a:r>
            <a:endParaRPr lang="zh-CN" altLang="zh-CN" sz="36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490"/>
            <a:ext cx="8486451" cy="155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6841" y="5149514"/>
            <a:ext cx="14186304" cy="59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55464" y="5149514"/>
            <a:ext cx="6180968" cy="59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14151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74793" y="1447125"/>
            <a:ext cx="21679635" cy="2462202"/>
          </a:xfrm>
          <a:prstGeom prst="rect">
            <a:avLst/>
          </a:prstGeom>
        </p:spPr>
        <p:txBody>
          <a:bodyPr wrap="none" lIns="182871" tIns="91435" rIns="182871" bIns="91435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）前台预约开单</a:t>
            </a:r>
            <a:endParaRPr lang="en-US" altLang="zh-CN" sz="4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lvl="0"/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操作流程：微信上预约</a:t>
            </a:r>
            <a:r>
              <a:rPr lang="en-US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—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前台可以直接开单</a:t>
            </a:r>
            <a:endParaRPr lang="en-US" altLang="zh-CN" sz="36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lvl="0"/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应用场景：顾客小美在微信端预约了发型师杰森的服务，发型师接受预约，小美到店后前台可以直接调出</a:t>
            </a:r>
            <a:endParaRPr lang="en-US" altLang="zh-CN" sz="36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lvl="0"/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单据进行买单操作，实现微信端和前台端的无缝对接。</a:t>
            </a:r>
            <a:endParaRPr lang="zh-CN" altLang="zh-CN" sz="36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490"/>
            <a:ext cx="8486451" cy="155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7612" y="3952874"/>
            <a:ext cx="14885821" cy="893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14151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7512" y="1522803"/>
            <a:ext cx="21605897" cy="1908205"/>
          </a:xfrm>
          <a:prstGeom prst="rect">
            <a:avLst/>
          </a:prstGeom>
        </p:spPr>
        <p:txBody>
          <a:bodyPr wrap="none" lIns="182871" tIns="91435" rIns="182871" bIns="91435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）办卡、充值、套餐购买可以修改提成比例或者业绩比例</a:t>
            </a:r>
            <a:endParaRPr lang="en-US" altLang="zh-CN" sz="4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应用场景：前台</a:t>
            </a:r>
            <a:r>
              <a:rPr lang="en-US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lily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在办卡充值等前台操作时，根据实际情况给店里员工分配业绩，有了业绩比和提成比</a:t>
            </a:r>
            <a:endParaRPr lang="en-US" altLang="zh-CN" sz="36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可以快速算出业绩额和提成额，提高买单效率。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86451" cy="155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331" y="3808246"/>
            <a:ext cx="20796144" cy="723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14151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81890" y="1474677"/>
            <a:ext cx="23452556" cy="1908205"/>
          </a:xfrm>
          <a:prstGeom prst="rect">
            <a:avLst/>
          </a:prstGeom>
        </p:spPr>
        <p:txBody>
          <a:bodyPr wrap="none" lIns="182871" tIns="91435" rIns="182871" bIns="91435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）散客消费后，支付结束可选是否开新单</a:t>
            </a:r>
            <a:endParaRPr lang="en-US" altLang="zh-CN" sz="4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应用场景：收银员</a:t>
            </a:r>
            <a:r>
              <a:rPr lang="en-US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lily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有个习惯，每次开单结算后，要展示单子的状态，以便再核实一次买单是否有误，之前会员</a:t>
            </a:r>
            <a:endParaRPr lang="en-US" altLang="zh-CN" sz="36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支付结算后选择不开新单即可，现在优化为散客也有此选项。</a:t>
            </a:r>
            <a:endParaRPr lang="en-US" altLang="zh-CN" sz="36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490"/>
            <a:ext cx="8486451" cy="155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8622" y="3575889"/>
            <a:ext cx="17853115" cy="787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14151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227134403"/>
  <p:tag name="MH_LIBRARY" val="CONTENTS"/>
  <p:tag name="MH_TYPE" val="NUMBER"/>
  <p:tag name="ID" val="545275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227134403"/>
  <p:tag name="MH_LIBRARY" val="CONTENTS"/>
  <p:tag name="MH_TYPE" val="ENTRY"/>
  <p:tag name="ID" val="545275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227134403"/>
  <p:tag name="MH_LIBRARY" val="CONTENTS"/>
  <p:tag name="MH_TYPE" val="ENTRY"/>
  <p:tag name="ID" val="545275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227134403"/>
  <p:tag name="MH_LIBRARY" val="CONTENTS"/>
  <p:tag name="MH_TYPE" val="NUMBER"/>
  <p:tag name="ID" val="545275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227134403"/>
  <p:tag name="MH_LIBRARY" val="CONTENTS"/>
  <p:tag name="MH_TYPE" val="ENTRY"/>
  <p:tag name="ID" val="545275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227134403"/>
  <p:tag name="MH_LIBRARY" val="CONTENTS"/>
  <p:tag name="MH_TYPE" val="OTHERS"/>
  <p:tag name="ID" val="5452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227134403"/>
  <p:tag name="MH_LIBRARY" val="CONTENTS"/>
  <p:tag name="MH_TYPE" val="OTHERS"/>
  <p:tag name="ID" val="5452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227134822"/>
  <p:tag name="MH_LIBRARY" val="CONTENTS"/>
  <p:tag name="MH_TYPE" val="NUMBER"/>
  <p:tag name="ID" val="545275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227134822"/>
  <p:tag name="MH_LIBRARY" val="CONTENTS"/>
  <p:tag name="MH_TYPE" val="ENTRY"/>
  <p:tag name="ID" val="545275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227134403"/>
  <p:tag name="MH_LIBRARY" val="CONTENTS"/>
  <p:tag name="MH_TYPE" val="NUMBER"/>
  <p:tag name="ID" val="545275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1729</Words>
  <Application>Microsoft Office PowerPoint</Application>
  <PresentationFormat>自定义</PresentationFormat>
  <Paragraphs>182</Paragraphs>
  <Slides>34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5" baseType="lpstr">
      <vt:lpstr>Office Theme</vt:lpstr>
      <vt:lpstr>旺点5A版升级培训</vt:lpstr>
      <vt:lpstr>目录/Cntents</vt:lpstr>
      <vt:lpstr>培训流程</vt:lpstr>
      <vt:lpstr>1、前台收银类  </vt:lpstr>
      <vt:lpstr>幻灯片 5</vt:lpstr>
      <vt:lpstr>幻灯片 6</vt:lpstr>
      <vt:lpstr>幻灯片 7</vt:lpstr>
      <vt:lpstr>幻灯片 8</vt:lpstr>
      <vt:lpstr>幻灯片 9</vt:lpstr>
      <vt:lpstr>2、会员/员工管理类  </vt:lpstr>
      <vt:lpstr>幻灯片 11</vt:lpstr>
      <vt:lpstr>幻灯片 12</vt:lpstr>
      <vt:lpstr>3、报表管理类  </vt:lpstr>
      <vt:lpstr>幻灯片 14</vt:lpstr>
      <vt:lpstr>幻灯片 15</vt:lpstr>
      <vt:lpstr>幻灯片 16</vt:lpstr>
      <vt:lpstr>4、财务分析类  </vt:lpstr>
      <vt:lpstr>幻灯片 18</vt:lpstr>
      <vt:lpstr>5、进销存类  </vt:lpstr>
      <vt:lpstr>幻灯片 20</vt:lpstr>
      <vt:lpstr>幻灯片 21</vt:lpstr>
      <vt:lpstr>6、系统设置类  </vt:lpstr>
      <vt:lpstr>幻灯片 23</vt:lpstr>
      <vt:lpstr>幻灯片 24</vt:lpstr>
      <vt:lpstr>幻灯片 25</vt:lpstr>
      <vt:lpstr>7、微信管理类  </vt:lpstr>
      <vt:lpstr>幻灯片 27</vt:lpstr>
      <vt:lpstr>幻灯片 28</vt:lpstr>
      <vt:lpstr>幻灯片 29</vt:lpstr>
      <vt:lpstr>8、触屏类   </vt:lpstr>
      <vt:lpstr>幻灯片 31</vt:lpstr>
      <vt:lpstr>幻灯片 32</vt:lpstr>
      <vt:lpstr>幻灯片 33</vt:lpstr>
      <vt:lpstr>感谢您的观赏​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qinqin</dc:creator>
  <cp:lastModifiedBy>qinqin</cp:lastModifiedBy>
  <cp:revision>88</cp:revision>
  <dcterms:modified xsi:type="dcterms:W3CDTF">2020-07-14T03:10:30Z</dcterms:modified>
</cp:coreProperties>
</file>